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87" r:id="rId18"/>
    <p:sldId id="289" r:id="rId19"/>
    <p:sldId id="290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C84E"/>
    <a:srgbClr val="E2E8E6"/>
    <a:srgbClr val="FFFFFF"/>
    <a:srgbClr val="00EE00"/>
    <a:srgbClr val="00F000"/>
    <a:srgbClr val="FF0026"/>
    <a:srgbClr val="FF0025"/>
    <a:srgbClr val="F8F8F8"/>
    <a:srgbClr val="164B2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39" y="485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49CF0-DED9-49DC-B559-8EC85F8D2B69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21C10-8C4B-40D7-989E-84CBCF0DE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9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82e27e916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0" name="Google Shape;190;gf82e27e91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82e27e91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6" name="Google Shape;206;gf82e27e91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82e27e916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35" name="Google Shape;235;gf82e27e916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82e27e916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1" name="Google Shape;241;gf82e27e916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82e27e916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8" name="Google Shape;248;gf82e27e916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82e27e9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f82e27e9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여성안전지킴이집의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효과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→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근방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버스정류장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위주로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집중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31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82e27e9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f82e27e9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여성안전지킴이집의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효과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→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근방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버스정류장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위주로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집중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277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82e27e9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f82e27e9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여성안전지킴이집의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효과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→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근방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버스정류장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위주로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집중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5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82e27e9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f82e27e9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여성안전지킴이집의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효과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→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근방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버스정류장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위주로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집중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홍보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진행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82e27e91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82e27e91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82e27e91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82e27e91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19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82e27e916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f82e27e916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82e27e91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4" name="Google Shape;174;gf82e27e91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1C490-3E26-4984-A915-6216504E8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F0BA5A-A76E-4E6A-A939-4CCBF30A9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C8F08-FDAB-4B0D-B283-9AD18ADF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A9743-0088-4AF8-ADED-EE1D886F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E21FC-901B-4B50-BA7A-CCC4AB9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2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126A-C4E5-41C5-AC09-2FF8758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98B585-E3EB-4764-9C55-D3C1D24F5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86F1C-AF41-4D3B-9E4A-B6B226E5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36CCF-70DC-4F21-AF0F-51F1405B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3D306-4941-41EB-874B-3A33341C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8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553761-A93A-405C-8C8C-F7E7E5077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5B64A8-0C64-4ABF-9F5C-FE01FA339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015B0-2043-48C7-AA73-177E09ED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3E20B-6823-402E-9B04-CDB40BA3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77393-03CA-48E2-A7BF-58B07961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57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2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79881-88EB-40EB-AAD7-B7212526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C9A40-EF85-4234-8CAE-E6E68C74F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EC063-043B-428A-AA34-6611DE98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1252A-5460-4CFC-B494-7863E7DA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40EA4-BDF5-4E75-B87B-47ABCF3F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4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1397D-101F-4926-9FBF-CBFEFDD0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4AC89-B5AA-45F4-83A9-8876E1BC5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50938-EB8B-4D1E-AAC3-66B060BA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49377-4C98-42F8-9B3B-79F8D128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628C9-96F5-4759-A54B-AA0BC112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84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CEA3C-291B-40A7-9F4F-A489D64A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EF88B-9C98-4B04-85F5-A75F444EE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E7612-9234-4197-A2E7-7DD4BC863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EFD980-C80F-4C9F-8645-4F1DFB59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1DF3-333A-4571-A268-F5BC7145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EE5D7-F87A-4D2C-834C-C17D3B31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18C6E-39E3-43E1-80F5-57C1939B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6CA5B-8025-4EAA-B248-F93C1220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D02FD-E27F-42E7-BC21-10AE18F0D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FA5C60-023B-46CE-8A66-C34D9AFF9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4DBC92-3B9F-4BC0-AA65-29F91AD66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65B6C3-CAEF-4175-BDED-AB379659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3F9D17-59CA-4644-A60B-6BEAC44A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8A7C9-248B-4514-9878-8FDE4CDB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4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15990-3D71-418E-96F1-EAD52A3A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AFA221-EC11-476C-8FC7-AEFF27C9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D625B8-6AB9-4180-BC54-457320EE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DC9745-54C5-4248-A2F2-8EF34EE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2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46428A-BF3B-4A0A-8386-DEDA3391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203EF6-D4B7-4FEE-8A74-B56AAF33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5E8FD-05AD-4ACA-A19F-01EACF82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1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1DE6-2F4B-4F2B-866B-1D0F6CAE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1C02C-4845-4101-9950-922255A43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2C928-61BB-48C7-B6C7-3D16C6315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5AC49-6D3D-4CBD-A432-0A8A9062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3ED57-C4DC-45D0-A1EF-ED813397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0549B6-7145-4374-BBCB-293D04A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9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D64EB-BE77-4AB5-BBB0-4EC963CF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CF0EBF-E887-4EA8-B19F-B67263ADD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E8B350-AEAB-45DF-AD89-985709C6E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4AC82C-B975-466B-B8EE-4D23EB8C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2F0214-872E-4793-BC33-2735BD0B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D601A-FDF8-4C27-BE39-FE276F40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2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73BD4B-7523-4B99-AF28-65257D7E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D9B370-45DE-4ED2-953C-926960A7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F3297-8EA1-4511-B9D8-00D583E01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103BC-F4A4-49A7-95A6-88953A7ADE8E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A259D-CC3A-4F35-ACB9-63D3D6E83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52035-D882-41D0-BF22-250173E0B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72181-5E6B-47DC-B881-17234DCAF7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EF28B5-769D-4B52-95AF-1F0E952330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" y="0"/>
            <a:ext cx="12192000" cy="696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84A2E-E1C1-4E81-A147-E54BC7F99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6382"/>
            <a:ext cx="9144000" cy="1658013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군집분석을 활용한 </a:t>
            </a:r>
            <a:br>
              <a:rPr lang="en-US" altLang="ko-KR" sz="4800" dirty="0"/>
            </a:br>
            <a:r>
              <a:rPr lang="ko-KR" altLang="en-US" sz="4800" dirty="0"/>
              <a:t>지역별 맞춤형 치안 개선방안 제시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ECF4C-0556-43C2-ADD2-B42DB693CD92}"/>
              </a:ext>
            </a:extLst>
          </p:cNvPr>
          <p:cNvSpPr txBox="1"/>
          <p:nvPr/>
        </p:nvSpPr>
        <p:spPr>
          <a:xfrm>
            <a:off x="-656862" y="225737"/>
            <a:ext cx="8759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2800" b="1" i="0" dirty="0">
                <a:effectLst/>
                <a:latin typeface="+mj-ea"/>
                <a:ea typeface="+mj-ea"/>
              </a:rPr>
              <a:t> 수원시 치안 빅데이터 시각화 및 아이디어 공모전</a:t>
            </a:r>
          </a:p>
        </p:txBody>
      </p:sp>
      <p:sp>
        <p:nvSpPr>
          <p:cNvPr id="6" name="사각형: 둥근 대각선 방향 모서리 10">
            <a:extLst>
              <a:ext uri="{FF2B5EF4-FFF2-40B4-BE49-F238E27FC236}">
                <a16:creationId xmlns:a16="http://schemas.microsoft.com/office/drawing/2014/main" id="{F4559B40-C973-4908-9662-BE4FD72B0206}"/>
              </a:ext>
            </a:extLst>
          </p:cNvPr>
          <p:cNvSpPr/>
          <p:nvPr/>
        </p:nvSpPr>
        <p:spPr>
          <a:xfrm flipH="1">
            <a:off x="0" y="844000"/>
            <a:ext cx="7779394" cy="54770"/>
          </a:xfrm>
          <a:prstGeom prst="round2DiagRect">
            <a:avLst>
              <a:gd name="adj1" fmla="val 23424"/>
              <a:gd name="adj2" fmla="val 0"/>
            </a:avLst>
          </a:prstGeom>
          <a:gradFill flip="none" rotWithShape="1">
            <a:gsLst>
              <a:gs pos="33000">
                <a:srgbClr val="28C84E"/>
              </a:gs>
              <a:gs pos="98000">
                <a:srgbClr val="88D95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80000" rtlCol="0" anchor="ctr"/>
          <a:lstStyle/>
          <a:p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FE4370-3E32-4590-B23A-AC75606DCC68}"/>
              </a:ext>
            </a:extLst>
          </p:cNvPr>
          <p:cNvSpPr txBox="1">
            <a:spLocks/>
          </p:cNvSpPr>
          <p:nvPr/>
        </p:nvSpPr>
        <p:spPr>
          <a:xfrm>
            <a:off x="8746603" y="5984113"/>
            <a:ext cx="3612668" cy="6550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수</a:t>
            </a:r>
            <a:r>
              <a:rPr lang="en-US" altLang="ko-KR" sz="3200" dirty="0"/>
              <a:t>.</a:t>
            </a:r>
            <a:r>
              <a:rPr lang="ko-KR" altLang="en-US" sz="3200" dirty="0"/>
              <a:t>우</a:t>
            </a:r>
            <a:r>
              <a:rPr lang="en-US" altLang="ko-KR" sz="3200" dirty="0"/>
              <a:t>.</a:t>
            </a:r>
            <a:r>
              <a:rPr lang="ko-KR" altLang="en-US" sz="3200" dirty="0"/>
              <a:t>파</a:t>
            </a:r>
          </a:p>
        </p:txBody>
      </p:sp>
      <p:sp>
        <p:nvSpPr>
          <p:cNvPr id="8" name="모서리가 둥근 직사각형 20">
            <a:extLst>
              <a:ext uri="{FF2B5EF4-FFF2-40B4-BE49-F238E27FC236}">
                <a16:creationId xmlns:a16="http://schemas.microsoft.com/office/drawing/2014/main" id="{7C58B488-9757-4C24-9AFA-113D3093F3C3}"/>
              </a:ext>
            </a:extLst>
          </p:cNvPr>
          <p:cNvSpPr/>
          <p:nvPr/>
        </p:nvSpPr>
        <p:spPr>
          <a:xfrm>
            <a:off x="11250591" y="5856790"/>
            <a:ext cx="307561" cy="2546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A594FD2-3EEE-435E-B178-15BB1D16C550}"/>
              </a:ext>
            </a:extLst>
          </p:cNvPr>
          <p:cNvSpPr txBox="1">
            <a:spLocks/>
          </p:cNvSpPr>
          <p:nvPr/>
        </p:nvSpPr>
        <p:spPr>
          <a:xfrm>
            <a:off x="8514988" y="6261904"/>
            <a:ext cx="1516405" cy="3772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TEAM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515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519E00E2-D6FD-4BDD-BAAF-58279DB06CCF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6" name="Google Shape;176;gf82e27e916_2_0"/>
          <p:cNvPicPr preferRelativeResize="0"/>
          <p:nvPr/>
        </p:nvPicPr>
        <p:blipFill rotWithShape="1">
          <a:blip r:embed="rId3">
            <a:alphaModFix/>
          </a:blip>
          <a:srcRect l="4225" r="2089"/>
          <a:stretch/>
        </p:blipFill>
        <p:spPr>
          <a:xfrm>
            <a:off x="3327191" y="1519911"/>
            <a:ext cx="2391439" cy="238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f82e27e916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0344" y="1705189"/>
            <a:ext cx="2409757" cy="198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f82e27e916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9679" y="1815738"/>
            <a:ext cx="2669632" cy="198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f82e27e916_2_0"/>
          <p:cNvPicPr preferRelativeResize="0"/>
          <p:nvPr/>
        </p:nvPicPr>
        <p:blipFill rotWithShape="1">
          <a:blip r:embed="rId6">
            <a:alphaModFix/>
          </a:blip>
          <a:srcRect l="3548" r="5937"/>
          <a:stretch/>
        </p:blipFill>
        <p:spPr>
          <a:xfrm>
            <a:off x="415613" y="1652972"/>
            <a:ext cx="2715184" cy="223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f82e27e916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600" y="4628787"/>
            <a:ext cx="2669600" cy="22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f82e27e916_2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3203" y="4714211"/>
            <a:ext cx="2391608" cy="199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f82e27e916_2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36283" y="4714211"/>
            <a:ext cx="2485600" cy="20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f82e27e916_2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29363" y="4721113"/>
            <a:ext cx="2420981" cy="2017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2;p4">
            <a:extLst>
              <a:ext uri="{FF2B5EF4-FFF2-40B4-BE49-F238E27FC236}">
                <a16:creationId xmlns:a16="http://schemas.microsoft.com/office/drawing/2014/main" id="{363DCCA1-533D-475F-8329-2C6F139CD1A4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현황 분석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교통사고</a:t>
            </a:r>
          </a:p>
        </p:txBody>
      </p:sp>
      <p:sp>
        <p:nvSpPr>
          <p:cNvPr id="20" name="양쪽 모서리가 둥근 사각형 37">
            <a:extLst>
              <a:ext uri="{FF2B5EF4-FFF2-40B4-BE49-F238E27FC236}">
                <a16:creationId xmlns:a16="http://schemas.microsoft.com/office/drawing/2014/main" id="{A1C9D404-1805-46AB-96F5-A4B11C62F297}"/>
              </a:ext>
            </a:extLst>
          </p:cNvPr>
          <p:cNvSpPr/>
          <p:nvPr/>
        </p:nvSpPr>
        <p:spPr>
          <a:xfrm>
            <a:off x="415600" y="965154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관할경찰서 별 교통범죄 발생건수 </a:t>
            </a:r>
          </a:p>
        </p:txBody>
      </p:sp>
      <p:sp>
        <p:nvSpPr>
          <p:cNvPr id="21" name="양쪽 모서리가 둥근 사각형 37">
            <a:extLst>
              <a:ext uri="{FF2B5EF4-FFF2-40B4-BE49-F238E27FC236}">
                <a16:creationId xmlns:a16="http://schemas.microsoft.com/office/drawing/2014/main" id="{A658C94C-8929-4149-9033-C8E267D8867F}"/>
              </a:ext>
            </a:extLst>
          </p:cNvPr>
          <p:cNvSpPr/>
          <p:nvPr/>
        </p:nvSpPr>
        <p:spPr>
          <a:xfrm>
            <a:off x="415600" y="4021246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도시별</a:t>
            </a:r>
            <a:r>
              <a:rPr lang="ko-KR" altLang="en-US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사고 유형 건수</a:t>
            </a:r>
          </a:p>
        </p:txBody>
      </p:sp>
      <p:sp>
        <p:nvSpPr>
          <p:cNvPr id="22" name="모서리가 둥근 직사각형 31">
            <a:extLst>
              <a:ext uri="{FF2B5EF4-FFF2-40B4-BE49-F238E27FC236}">
                <a16:creationId xmlns:a16="http://schemas.microsoft.com/office/drawing/2014/main" id="{AABAC83A-BC36-4517-989C-1EBA560A6952}"/>
              </a:ext>
            </a:extLst>
          </p:cNvPr>
          <p:cNvSpPr/>
          <p:nvPr/>
        </p:nvSpPr>
        <p:spPr>
          <a:xfrm>
            <a:off x="9210611" y="5382228"/>
            <a:ext cx="2565789" cy="983849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수원시 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/>
            <a:endParaRPr lang="en-US" altLang="ko-KR" sz="1400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차 대 사람 사고의 비율 최저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401F4720-5387-4EEB-BE4A-DA7B38B9052B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3" name="Google Shape;193;gf82e27e916_2_4"/>
          <p:cNvPicPr preferRelativeResize="0"/>
          <p:nvPr/>
        </p:nvPicPr>
        <p:blipFill rotWithShape="1">
          <a:blip r:embed="rId3">
            <a:alphaModFix/>
          </a:blip>
          <a:srcRect l="1456"/>
          <a:stretch/>
        </p:blipFill>
        <p:spPr>
          <a:xfrm>
            <a:off x="665748" y="1046494"/>
            <a:ext cx="4278999" cy="157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f82e27e916_2_4"/>
          <p:cNvSpPr txBox="1"/>
          <p:nvPr/>
        </p:nvSpPr>
        <p:spPr>
          <a:xfrm>
            <a:off x="7632462" y="1217547"/>
            <a:ext cx="4711729" cy="152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•5대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살인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강제추행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절도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폭력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국민의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실태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인식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생활에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직접적인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영향</a:t>
            </a:r>
            <a:endParaRPr sz="12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•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범죄건수는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가장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높고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인구수대비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범죄건수는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수원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최다 </a:t>
            </a:r>
            <a:endParaRPr sz="12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•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수원시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5대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중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폭력의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비중이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상대적으로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높으며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남부경찰서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관할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구역에서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발생하는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경우가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가장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많다</a:t>
            </a:r>
            <a:endParaRPr sz="12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•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주로</a:t>
            </a:r>
            <a:r>
              <a:rPr lang="en-US" sz="12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21:00~23:59시에 </a:t>
            </a:r>
            <a:r>
              <a:rPr lang="en-US" sz="12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발생</a:t>
            </a:r>
            <a:endParaRPr sz="12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95" name="Google Shape;195;gf82e27e916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01" y="2790226"/>
            <a:ext cx="2102496" cy="175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f82e27e916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568" y="2790226"/>
            <a:ext cx="1863411" cy="175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f82e27e916_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1100" y="2865237"/>
            <a:ext cx="2275947" cy="178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f82e27e916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3904" y="2778685"/>
            <a:ext cx="2102496" cy="177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f82e27e916_2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601" y="4842863"/>
            <a:ext cx="2412315" cy="194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f82e27e916_2_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5585" y="4815917"/>
            <a:ext cx="2429338" cy="199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f82e27e916_2_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0815" y="4766704"/>
            <a:ext cx="2582091" cy="217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f82e27e916_2_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4628" y="4815917"/>
            <a:ext cx="2582091" cy="20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f82e27e916_2_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77477" y="1046494"/>
            <a:ext cx="2086677" cy="169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2;p4">
            <a:extLst>
              <a:ext uri="{FF2B5EF4-FFF2-40B4-BE49-F238E27FC236}">
                <a16:creationId xmlns:a16="http://schemas.microsoft.com/office/drawing/2014/main" id="{44EFE880-2998-4302-BDEE-8BCD4A50F606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현황 분석 </a:t>
            </a:r>
            <a:r>
              <a:rPr lang="en-US" altLang="ko-KR" dirty="0">
                <a:latin typeface="+mj-ea"/>
                <a:ea typeface="+mj-ea"/>
              </a:rPr>
              <a:t>- 5</a:t>
            </a:r>
            <a:r>
              <a:rPr lang="ko-KR" altLang="en-US" dirty="0">
                <a:latin typeface="+mj-ea"/>
                <a:ea typeface="+mj-ea"/>
              </a:rPr>
              <a:t>대 범죄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1">
            <a:extLst>
              <a:ext uri="{FF2B5EF4-FFF2-40B4-BE49-F238E27FC236}">
                <a16:creationId xmlns:a16="http://schemas.microsoft.com/office/drawing/2014/main" id="{E89C8875-375C-4439-97A1-BD1AA0AEBBBE}"/>
              </a:ext>
            </a:extLst>
          </p:cNvPr>
          <p:cNvSpPr/>
          <p:nvPr/>
        </p:nvSpPr>
        <p:spPr>
          <a:xfrm>
            <a:off x="269773" y="856527"/>
            <a:ext cx="11906110" cy="615017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9" name="Google Shape;209;gf82e27e916_0_32"/>
          <p:cNvSpPr txBox="1">
            <a:spLocks noGrp="1"/>
          </p:cNvSpPr>
          <p:nvPr>
            <p:ph type="body" idx="1"/>
          </p:nvPr>
        </p:nvSpPr>
        <p:spPr>
          <a:xfrm>
            <a:off x="647281" y="1807144"/>
            <a:ext cx="6517447" cy="27318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-US" dirty="0">
                <a:latin typeface="+mj-ea"/>
                <a:ea typeface="+mj-ea"/>
              </a:rPr>
              <a:t>CCTV</a:t>
            </a:r>
            <a:endParaRPr dirty="0">
              <a:latin typeface="+mj-ea"/>
              <a:ea typeface="+mj-ea"/>
            </a:endParaRPr>
          </a:p>
          <a:p>
            <a:pPr>
              <a:buChar char="-"/>
            </a:pPr>
            <a:r>
              <a:rPr lang="en-US" dirty="0" err="1">
                <a:latin typeface="+mj-ea"/>
                <a:ea typeface="+mj-ea"/>
              </a:rPr>
              <a:t>가로등</a:t>
            </a:r>
            <a:endParaRPr dirty="0">
              <a:latin typeface="+mj-ea"/>
              <a:ea typeface="+mj-ea"/>
            </a:endParaRPr>
          </a:p>
          <a:p>
            <a:pPr>
              <a:buChar char="-"/>
            </a:pPr>
            <a:r>
              <a:rPr lang="en-US" dirty="0" err="1">
                <a:latin typeface="+mj-ea"/>
                <a:ea typeface="+mj-ea"/>
              </a:rPr>
              <a:t>보안등</a:t>
            </a:r>
            <a:endParaRPr dirty="0">
              <a:latin typeface="+mj-ea"/>
              <a:ea typeface="+mj-ea"/>
            </a:endParaRPr>
          </a:p>
          <a:p>
            <a:pPr>
              <a:buChar char="-"/>
            </a:pPr>
            <a:r>
              <a:rPr lang="en-US" dirty="0" err="1">
                <a:latin typeface="+mj-ea"/>
                <a:ea typeface="+mj-ea"/>
              </a:rPr>
              <a:t>상가면적비율</a:t>
            </a:r>
            <a:endParaRPr dirty="0">
              <a:latin typeface="+mj-ea"/>
              <a:ea typeface="+mj-ea"/>
            </a:endParaRPr>
          </a:p>
          <a:p>
            <a:pPr>
              <a:buChar char="-"/>
            </a:pPr>
            <a:r>
              <a:rPr lang="en-US" dirty="0" err="1">
                <a:latin typeface="+mj-ea"/>
                <a:ea typeface="+mj-ea"/>
              </a:rPr>
              <a:t>노후건물면적비율</a:t>
            </a:r>
            <a:endParaRPr dirty="0">
              <a:latin typeface="+mj-ea"/>
              <a:ea typeface="+mj-ea"/>
            </a:endParaRPr>
          </a:p>
          <a:p>
            <a:pPr marL="0" indent="0"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5" name="Google Shape;82;p4">
            <a:extLst>
              <a:ext uri="{FF2B5EF4-FFF2-40B4-BE49-F238E27FC236}">
                <a16:creationId xmlns:a16="http://schemas.microsoft.com/office/drawing/2014/main" id="{49776A20-0F34-47CA-A22B-5C656CC7DD31}"/>
              </a:ext>
            </a:extLst>
          </p:cNvPr>
          <p:cNvSpPr txBox="1">
            <a:spLocks/>
          </p:cNvSpPr>
          <p:nvPr/>
        </p:nvSpPr>
        <p:spPr>
          <a:xfrm>
            <a:off x="377082" y="8135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수원시 치안 분석 </a:t>
            </a:r>
          </a:p>
        </p:txBody>
      </p:sp>
      <p:sp>
        <p:nvSpPr>
          <p:cNvPr id="6" name="양쪽 모서리가 둥근 사각형 37">
            <a:extLst>
              <a:ext uri="{FF2B5EF4-FFF2-40B4-BE49-F238E27FC236}">
                <a16:creationId xmlns:a16="http://schemas.microsoft.com/office/drawing/2014/main" id="{C9A2A6DF-F583-4C1C-89AE-30E3FBFDE5DD}"/>
              </a:ext>
            </a:extLst>
          </p:cNvPr>
          <p:cNvSpPr/>
          <p:nvPr/>
        </p:nvSpPr>
        <p:spPr>
          <a:xfrm>
            <a:off x="415600" y="4710674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군집분석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BE365-DA57-491E-965B-C696F5615BCD}"/>
              </a:ext>
            </a:extLst>
          </p:cNvPr>
          <p:cNvSpPr txBox="1"/>
          <p:nvPr/>
        </p:nvSpPr>
        <p:spPr>
          <a:xfrm>
            <a:off x="728304" y="5505443"/>
            <a:ext cx="8204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+mj-ea"/>
                <a:ea typeface="+mj-ea"/>
              </a:rPr>
              <a:t>- K-Means </a:t>
            </a:r>
            <a:r>
              <a:rPr lang="ko-KR" altLang="en-US" sz="2800" dirty="0">
                <a:latin typeface="+mj-ea"/>
                <a:ea typeface="+mj-ea"/>
              </a:rPr>
              <a:t>클러스터링</a:t>
            </a:r>
          </a:p>
        </p:txBody>
      </p:sp>
      <p:sp>
        <p:nvSpPr>
          <p:cNvPr id="11" name="양쪽 모서리가 둥근 사각형 37">
            <a:extLst>
              <a:ext uri="{FF2B5EF4-FFF2-40B4-BE49-F238E27FC236}">
                <a16:creationId xmlns:a16="http://schemas.microsoft.com/office/drawing/2014/main" id="{ECCF610A-EE3F-4F5D-B017-12AC1C937C41}"/>
              </a:ext>
            </a:extLst>
          </p:cNvPr>
          <p:cNvSpPr/>
          <p:nvPr/>
        </p:nvSpPr>
        <p:spPr>
          <a:xfrm>
            <a:off x="415600" y="965154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변수 선택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13233-28BE-4A16-B457-F4A168976EA1}"/>
              </a:ext>
            </a:extLst>
          </p:cNvPr>
          <p:cNvCxnSpPr/>
          <p:nvPr/>
        </p:nvCxnSpPr>
        <p:spPr>
          <a:xfrm>
            <a:off x="6710529" y="3781786"/>
            <a:ext cx="1406219" cy="0"/>
          </a:xfrm>
          <a:prstGeom prst="straightConnector1">
            <a:avLst/>
          </a:prstGeom>
          <a:ln w="57150">
            <a:solidFill>
              <a:srgbClr val="28C8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F8653C-FAEB-46C0-A91D-22B4690A4D73}"/>
              </a:ext>
            </a:extLst>
          </p:cNvPr>
          <p:cNvSpPr txBox="1"/>
          <p:nvPr/>
        </p:nvSpPr>
        <p:spPr>
          <a:xfrm>
            <a:off x="8116748" y="3243753"/>
            <a:ext cx="3427971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600"/>
              </a:spcBef>
              <a:buNone/>
            </a:pPr>
            <a:r>
              <a:rPr lang="ko-KR" altLang="en-US" sz="2800" dirty="0">
                <a:latin typeface="+mj-ea"/>
                <a:ea typeface="+mj-ea"/>
              </a:rPr>
              <a:t>군집분석을 통한 </a:t>
            </a:r>
            <a:endParaRPr lang="en-US" altLang="ko-KR" sz="2800" dirty="0">
              <a:latin typeface="+mj-ea"/>
              <a:ea typeface="+mj-ea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ko-KR" altLang="en-US" sz="2800" dirty="0">
                <a:latin typeface="+mj-ea"/>
                <a:ea typeface="+mj-ea"/>
              </a:rPr>
              <a:t>지역별 치안특성 분류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F51CA35D-0581-4A0F-ACBB-1E38B2D3D41C}"/>
              </a:ext>
            </a:extLst>
          </p:cNvPr>
          <p:cNvSpPr/>
          <p:nvPr/>
        </p:nvSpPr>
        <p:spPr>
          <a:xfrm>
            <a:off x="269773" y="849000"/>
            <a:ext cx="11906110" cy="6146121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939" y="1592659"/>
            <a:ext cx="2332550" cy="470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086" y="976308"/>
            <a:ext cx="8050873" cy="57962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4">
            <a:extLst>
              <a:ext uri="{FF2B5EF4-FFF2-40B4-BE49-F238E27FC236}">
                <a16:creationId xmlns:a16="http://schemas.microsoft.com/office/drawing/2014/main" id="{861DE7D4-1602-441A-B229-3F89423EE731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7500" lnSpcReduction="1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sz="3600" dirty="0">
                <a:latin typeface="+mj-ea"/>
                <a:ea typeface="+mj-ea"/>
              </a:rPr>
              <a:t>클러스터링 결과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260F8153-2CF7-490C-B85C-1A0CD4108951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37" name="Google Shape;237;gf82e27e916_2_43"/>
          <p:cNvPicPr preferRelativeResize="0"/>
          <p:nvPr/>
        </p:nvPicPr>
        <p:blipFill rotWithShape="1">
          <a:blip r:embed="rId3">
            <a:alphaModFix/>
          </a:blip>
          <a:srcRect t="5267" r="5899"/>
          <a:stretch/>
        </p:blipFill>
        <p:spPr>
          <a:xfrm>
            <a:off x="1737035" y="900051"/>
            <a:ext cx="9156780" cy="59579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4">
            <a:extLst>
              <a:ext uri="{FF2B5EF4-FFF2-40B4-BE49-F238E27FC236}">
                <a16:creationId xmlns:a16="http://schemas.microsoft.com/office/drawing/2014/main" id="{60360614-9145-4F2D-B871-2929E5B1D19B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클러스터 별 변수 특성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gf82e27e916_2_48"/>
          <p:cNvGraphicFramePr/>
          <p:nvPr>
            <p:extLst>
              <p:ext uri="{D42A27DB-BD31-4B8C-83A1-F6EECF244321}">
                <p14:modId xmlns:p14="http://schemas.microsoft.com/office/powerpoint/2010/main" val="4238868314"/>
              </p:ext>
            </p:extLst>
          </p:nvPr>
        </p:nvGraphicFramePr>
        <p:xfrm>
          <a:off x="604809" y="894307"/>
          <a:ext cx="10982381" cy="511355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6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3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클러스터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번호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100" b="1" dirty="0"/>
                    </a:p>
                  </a:txBody>
                  <a:tcPr marL="112417" marR="112417" marT="112417" marB="112417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포함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그리드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 </a:t>
                      </a:r>
                      <a:endParaRPr sz="1100" b="1" dirty="0"/>
                    </a:p>
                  </a:txBody>
                  <a:tcPr marL="112417" marR="112417" marT="112417" marB="112417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특징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100" b="1" dirty="0"/>
                    </a:p>
                  </a:txBody>
                  <a:tcPr marL="112417" marR="112417" marT="112417" marB="112417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분석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여부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100" b="1" dirty="0"/>
                    </a:p>
                  </a:txBody>
                  <a:tcPr marL="112417" marR="112417" marT="112417" marB="112417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제외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1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사유</a:t>
                      </a:r>
                      <a:r>
                        <a:rPr lang="en-US" sz="11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100" b="1" dirty="0"/>
                    </a:p>
                  </a:txBody>
                  <a:tcPr marL="112417" marR="112417" marT="112417" marB="112417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0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206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CCTV,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가로등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보안등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/>
                        <a:t>설치</a:t>
                      </a:r>
                      <a:r>
                        <a:rPr lang="en-US" sz="1000" b="1" dirty="0"/>
                        <a:t> </a:t>
                      </a:r>
                      <a:r>
                        <a:rPr lang="en-US" sz="1000" b="1" dirty="0" err="1"/>
                        <a:t>갯수</a:t>
                      </a:r>
                      <a:r>
                        <a:rPr lang="en-US" sz="1000" b="1" dirty="0"/>
                        <a:t> </a:t>
                      </a:r>
                      <a:r>
                        <a:rPr lang="en-US" sz="1000" b="1" dirty="0" err="1"/>
                        <a:t>양호</a:t>
                      </a:r>
                      <a:r>
                        <a:rPr lang="en-US" sz="1000" b="1" dirty="0"/>
                        <a:t> 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112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신고건수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미달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137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노후된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상가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다수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CCTV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부족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O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140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유동인구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다수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112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신고건수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높음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O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삼성전자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수원사업장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그리드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부족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8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광교중앙공원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그리드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부족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8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13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수원역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수원시청역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영통역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부근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O</a:t>
                      </a:r>
                      <a:endParaRPr sz="1000" b="1" dirty="0"/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112417" marR="112417" marT="112417" marB="112417">
                    <a:solidFill>
                      <a:srgbClr val="88D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8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102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도로를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끼고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있는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아파트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단지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112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신고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건수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미달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근린생활시설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그리드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수 </a:t>
                      </a:r>
                      <a:r>
                        <a:rPr lang="en-US" sz="1000" b="1" dirty="0" err="1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부족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8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8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428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도로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인근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유동인구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수요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부족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9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1055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산악지역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공터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X</a:t>
                      </a:r>
                      <a:endParaRPr sz="10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/>
                    </a:p>
                  </a:txBody>
                  <a:tcPr marL="112417" marR="112417" marT="112417" marB="112417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비수요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en-US" sz="1000" b="1" dirty="0" err="1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지역</a:t>
                      </a:r>
                      <a:r>
                        <a:rPr lang="en-US" sz="1000" b="1" dirty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endParaRPr sz="1000" b="1" dirty="0"/>
                    </a:p>
                  </a:txBody>
                  <a:tcPr marL="112417" marR="112417" marT="112417" marB="1124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f82e27e916_2_48"/>
          <p:cNvSpPr txBox="1"/>
          <p:nvPr/>
        </p:nvSpPr>
        <p:spPr>
          <a:xfrm>
            <a:off x="1217337" y="6053166"/>
            <a:ext cx="90296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algn="ctr">
              <a:buSzPts val="1400"/>
              <a:buChar char="-"/>
            </a:pP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112 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신고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건수를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치안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개선에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수요로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선정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609585" indent="-423323" algn="ctr">
              <a:buSzPts val="1400"/>
              <a:buChar char="-"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포함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그리드가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최소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10개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이상인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클러스터만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대상으로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선정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Google Shape;82;p4">
            <a:extLst>
              <a:ext uri="{FF2B5EF4-FFF2-40B4-BE49-F238E27FC236}">
                <a16:creationId xmlns:a16="http://schemas.microsoft.com/office/drawing/2014/main" id="{3C2B74A2-0D52-4474-8082-FBBB5C67D6BE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개선 대상 클러스터 선정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9D8A6315-AAE9-4F3C-BDEF-94B5E42AE916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1" name="Google Shape;251;gf82e27e916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778" y="1068572"/>
            <a:ext cx="6605244" cy="271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82e27e916_2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778" y="4102942"/>
            <a:ext cx="6605246" cy="275505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82e27e916_2_53"/>
          <p:cNvSpPr txBox="1"/>
          <p:nvPr/>
        </p:nvSpPr>
        <p:spPr>
          <a:xfrm>
            <a:off x="8061094" y="3287354"/>
            <a:ext cx="3861133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클러스터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2가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클러스터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1에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교통사고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교통불편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소음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/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주취자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항목에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112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신고건수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순위가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높음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Google Shape;82;p4">
            <a:extLst>
              <a:ext uri="{FF2B5EF4-FFF2-40B4-BE49-F238E27FC236}">
                <a16:creationId xmlns:a16="http://schemas.microsoft.com/office/drawing/2014/main" id="{96745680-10B3-45BF-8EA6-E59132C34BEB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개선 대상 클러스터 현황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A4C655CD-2D59-466B-9566-E072BD330873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Google Shape;82;p4">
            <a:extLst>
              <a:ext uri="{FF2B5EF4-FFF2-40B4-BE49-F238E27FC236}">
                <a16:creationId xmlns:a16="http://schemas.microsoft.com/office/drawing/2014/main" id="{232DC326-44DE-44EC-B7F2-D014B71E1479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개선방안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CEBBB-BB1B-4631-8E2D-ADB2F305FE51}"/>
              </a:ext>
            </a:extLst>
          </p:cNvPr>
          <p:cNvSpPr txBox="1"/>
          <p:nvPr/>
        </p:nvSpPr>
        <p:spPr>
          <a:xfrm>
            <a:off x="544830" y="1667682"/>
            <a:ext cx="57492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CCTV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수 부족</a:t>
            </a:r>
            <a:endParaRPr lang="ko-KR" altLang="en-US" sz="3200" b="0" dirty="0"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32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CCTV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신규 설치</a:t>
            </a:r>
            <a:endParaRPr lang="ko-KR" altLang="en-US" sz="3200" b="0" dirty="0"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32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MCLP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(Maximal Covering Location Problem)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기법으로 신규 설치입지 선정</a:t>
            </a:r>
            <a:endParaRPr lang="ko-KR" altLang="en-US" sz="3200" b="0" dirty="0"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32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*CCTV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반경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100m</a:t>
            </a:r>
            <a:endParaRPr lang="ko-KR" altLang="en-US" sz="3200" b="0" dirty="0">
              <a:effectLst/>
              <a:latin typeface="+mj-ea"/>
              <a:ea typeface="+mj-ea"/>
            </a:endParaRPr>
          </a:p>
          <a:p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6E192E-90E6-4CEF-8626-EAC011BB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90" y="1843409"/>
            <a:ext cx="5258537" cy="409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6A471-03EE-447A-9CEF-F75DB4531049}"/>
              </a:ext>
            </a:extLst>
          </p:cNvPr>
          <p:cNvSpPr txBox="1"/>
          <p:nvPr/>
        </p:nvSpPr>
        <p:spPr>
          <a:xfrm>
            <a:off x="681990" y="6479467"/>
            <a:ext cx="6118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1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* </a:t>
            </a:r>
            <a:r>
              <a:rPr lang="ko-KR" altLang="en-US" sz="1800" b="0" i="1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출처</a:t>
            </a:r>
            <a:r>
              <a:rPr lang="en-US" altLang="ko-KR" sz="1800" b="0" i="1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Ratcliffe</a:t>
            </a:r>
            <a:r>
              <a:rPr lang="ko-KR" altLang="en-US" sz="1800" b="0" i="1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등</a:t>
            </a:r>
            <a:r>
              <a:rPr lang="en-US" altLang="ko-KR" sz="1800" b="0" i="1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2009</a:t>
            </a:r>
            <a:endParaRPr lang="ko-KR" alt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양쪽 모서리가 둥근 사각형 37">
            <a:extLst>
              <a:ext uri="{FF2B5EF4-FFF2-40B4-BE49-F238E27FC236}">
                <a16:creationId xmlns:a16="http://schemas.microsoft.com/office/drawing/2014/main" id="{44967CEE-2400-4F6F-9533-8D2C6CF94111}"/>
              </a:ext>
            </a:extLst>
          </p:cNvPr>
          <p:cNvSpPr/>
          <p:nvPr/>
        </p:nvSpPr>
        <p:spPr>
          <a:xfrm>
            <a:off x="415600" y="908396"/>
            <a:ext cx="5625773" cy="58938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클러스터 </a:t>
            </a:r>
            <a:endParaRPr lang="ko-KR" altLang="en-US" sz="24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88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A4C655CD-2D59-466B-9566-E072BD330873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effectLst/>
              <a:latin typeface="+mj-ea"/>
              <a:ea typeface="+mj-ea"/>
            </a:endParaRPr>
          </a:p>
        </p:txBody>
      </p:sp>
      <p:sp>
        <p:nvSpPr>
          <p:cNvPr id="17" name="Google Shape;82;p4">
            <a:extLst>
              <a:ext uri="{FF2B5EF4-FFF2-40B4-BE49-F238E27FC236}">
                <a16:creationId xmlns:a16="http://schemas.microsoft.com/office/drawing/2014/main" id="{232DC326-44DE-44EC-B7F2-D014B71E1479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개선방안</a:t>
            </a:r>
          </a:p>
        </p:txBody>
      </p:sp>
      <p:sp>
        <p:nvSpPr>
          <p:cNvPr id="13" name="양쪽 모서리가 둥근 사각형 37">
            <a:extLst>
              <a:ext uri="{FF2B5EF4-FFF2-40B4-BE49-F238E27FC236}">
                <a16:creationId xmlns:a16="http://schemas.microsoft.com/office/drawing/2014/main" id="{44967CEE-2400-4F6F-9533-8D2C6CF94111}"/>
              </a:ext>
            </a:extLst>
          </p:cNvPr>
          <p:cNvSpPr/>
          <p:nvPr/>
        </p:nvSpPr>
        <p:spPr>
          <a:xfrm>
            <a:off x="415600" y="908396"/>
            <a:ext cx="5625773" cy="58938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클러스터 </a:t>
            </a:r>
            <a:endParaRPr lang="ko-KR" altLang="en-US" sz="24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D699F-E55F-4745-982C-BB647AA7F389}"/>
              </a:ext>
            </a:extLst>
          </p:cNvPr>
          <p:cNvSpPr txBox="1"/>
          <p:nvPr/>
        </p:nvSpPr>
        <p:spPr>
          <a:xfrm>
            <a:off x="681990" y="2046587"/>
            <a:ext cx="459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j-ea"/>
                <a:ea typeface="+mj-ea"/>
              </a:rPr>
              <a:t>CCTV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+mj-ea"/>
                <a:ea typeface="+mj-ea"/>
              </a:rPr>
              <a:t>추가 설치입지 선정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j-ea"/>
                <a:ea typeface="+mj-ea"/>
              </a:rPr>
              <a:t>(15</a:t>
            </a:r>
            <a:r>
              <a:rPr lang="ko-KR" altLang="en-US" sz="2000" dirty="0">
                <a:solidFill>
                  <a:srgbClr val="595959"/>
                </a:solidFill>
                <a:latin typeface="+mj-ea"/>
                <a:ea typeface="+mj-ea"/>
              </a:rPr>
              <a:t> 개소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C0820B-7B6C-41D5-B8BF-4E12B13C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24" y="1903179"/>
            <a:ext cx="6006025" cy="44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69B1-8250-4AB1-8DB6-2833A9BF885E}"/>
              </a:ext>
            </a:extLst>
          </p:cNvPr>
          <p:cNvSpPr txBox="1"/>
          <p:nvPr/>
        </p:nvSpPr>
        <p:spPr>
          <a:xfrm>
            <a:off x="1980642" y="3429000"/>
            <a:ext cx="3453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CCTV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범위 밖 지역</a:t>
            </a:r>
            <a:endParaRPr lang="ko-KR" altLang="en-US" sz="3200" b="0" dirty="0">
              <a:effectLst/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B8EFF98-451E-42B9-A534-480C8E6215B2}"/>
              </a:ext>
            </a:extLst>
          </p:cNvPr>
          <p:cNvSpPr/>
          <p:nvPr/>
        </p:nvSpPr>
        <p:spPr>
          <a:xfrm>
            <a:off x="1038873" y="3467139"/>
            <a:ext cx="648732" cy="648732"/>
          </a:xfrm>
          <a:prstGeom prst="ellipse">
            <a:avLst/>
          </a:prstGeom>
          <a:solidFill>
            <a:srgbClr val="FF0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D51FA5-DF12-4633-877F-00FBA1D09838}"/>
              </a:ext>
            </a:extLst>
          </p:cNvPr>
          <p:cNvSpPr/>
          <p:nvPr/>
        </p:nvSpPr>
        <p:spPr>
          <a:xfrm>
            <a:off x="1038873" y="4628701"/>
            <a:ext cx="648732" cy="648732"/>
          </a:xfrm>
          <a:prstGeom prst="ellipse">
            <a:avLst/>
          </a:prstGeom>
          <a:solidFill>
            <a:srgbClr val="00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93BAA-644A-4F79-ABC2-CFB2E13A1331}"/>
              </a:ext>
            </a:extLst>
          </p:cNvPr>
          <p:cNvSpPr txBox="1"/>
          <p:nvPr/>
        </p:nvSpPr>
        <p:spPr>
          <a:xfrm>
            <a:off x="1980642" y="4692973"/>
            <a:ext cx="3867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신규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CCTV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설치 지역</a:t>
            </a:r>
            <a:endParaRPr lang="ko-KR" altLang="en-US" sz="3200" b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993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47715C75-1974-4B0C-8249-059D1D2D7281}"/>
              </a:ext>
            </a:extLst>
          </p:cNvPr>
          <p:cNvSpPr/>
          <p:nvPr/>
        </p:nvSpPr>
        <p:spPr>
          <a:xfrm>
            <a:off x="285890" y="784460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800" b="0" dirty="0">
              <a:effectLst/>
              <a:latin typeface="+mj-ea"/>
              <a:ea typeface="+mj-ea"/>
            </a:endParaRPr>
          </a:p>
        </p:txBody>
      </p:sp>
      <p:sp>
        <p:nvSpPr>
          <p:cNvPr id="17" name="Google Shape;82;p4">
            <a:extLst>
              <a:ext uri="{FF2B5EF4-FFF2-40B4-BE49-F238E27FC236}">
                <a16:creationId xmlns:a16="http://schemas.microsoft.com/office/drawing/2014/main" id="{232DC326-44DE-44EC-B7F2-D014B71E1479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개선방안</a:t>
            </a:r>
          </a:p>
        </p:txBody>
      </p:sp>
      <p:sp>
        <p:nvSpPr>
          <p:cNvPr id="13" name="양쪽 모서리가 둥근 사각형 37">
            <a:extLst>
              <a:ext uri="{FF2B5EF4-FFF2-40B4-BE49-F238E27FC236}">
                <a16:creationId xmlns:a16="http://schemas.microsoft.com/office/drawing/2014/main" id="{44967CEE-2400-4F6F-9533-8D2C6CF94111}"/>
              </a:ext>
            </a:extLst>
          </p:cNvPr>
          <p:cNvSpPr/>
          <p:nvPr/>
        </p:nvSpPr>
        <p:spPr>
          <a:xfrm>
            <a:off x="415600" y="908396"/>
            <a:ext cx="5625773" cy="58938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클러스터 </a:t>
            </a:r>
            <a:endParaRPr lang="ko-KR" altLang="en-US" sz="24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7C69B1-8250-4AB1-8DB6-2833A9BF885E}"/>
              </a:ext>
            </a:extLst>
          </p:cNvPr>
          <p:cNvSpPr txBox="1"/>
          <p:nvPr/>
        </p:nvSpPr>
        <p:spPr>
          <a:xfrm>
            <a:off x="316746" y="1772812"/>
            <a:ext cx="4958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1.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골목길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교통사고 빈발</a:t>
            </a:r>
            <a:endParaRPr lang="ko-KR" altLang="en-US" sz="3200" b="0" dirty="0">
              <a:effectLst/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93BAA-644A-4F79-ABC2-CFB2E13A1331}"/>
              </a:ext>
            </a:extLst>
          </p:cNvPr>
          <p:cNvSpPr txBox="1"/>
          <p:nvPr/>
        </p:nvSpPr>
        <p:spPr>
          <a:xfrm>
            <a:off x="749166" y="4732391"/>
            <a:ext cx="5712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CCTV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설치 개수  </a:t>
            </a:r>
            <a:endParaRPr lang="ko-KR" altLang="en-US" sz="3200" b="0" dirty="0">
              <a:effectLst/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7E270C-1348-4066-B9C0-527BBB98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94" y="2265658"/>
            <a:ext cx="2850533" cy="349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D8F440-BF9F-47EF-9459-318130B8F074}"/>
              </a:ext>
            </a:extLst>
          </p:cNvPr>
          <p:cNvSpPr txBox="1"/>
          <p:nvPr/>
        </p:nvSpPr>
        <p:spPr>
          <a:xfrm>
            <a:off x="1001928" y="2886358"/>
            <a:ext cx="406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▶ 교통 안전 표지판 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C6FD4-87FF-47D8-AC2E-C55DAB9896DC}"/>
              </a:ext>
            </a:extLst>
          </p:cNvPr>
          <p:cNvSpPr txBox="1"/>
          <p:nvPr/>
        </p:nvSpPr>
        <p:spPr>
          <a:xfrm>
            <a:off x="1001928" y="3705953"/>
            <a:ext cx="3588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▶ 음주 단속 강화 </a:t>
            </a:r>
            <a:endParaRPr lang="ko-KR" altLang="en-US" sz="2000" b="0" dirty="0">
              <a:effectLst/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8D522-E7FE-427A-85D0-B979D8157070}"/>
              </a:ext>
            </a:extLst>
          </p:cNvPr>
          <p:cNvSpPr txBox="1"/>
          <p:nvPr/>
        </p:nvSpPr>
        <p:spPr>
          <a:xfrm>
            <a:off x="4038125" y="4670835"/>
            <a:ext cx="86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多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91B75-07E6-4506-ABBA-53393F942D47}"/>
              </a:ext>
            </a:extLst>
          </p:cNvPr>
          <p:cNvSpPr txBox="1"/>
          <p:nvPr/>
        </p:nvSpPr>
        <p:spPr>
          <a:xfrm>
            <a:off x="1038873" y="5538772"/>
            <a:ext cx="5351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▶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CCTV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안내표지판 추가 설치 </a:t>
            </a:r>
            <a:endParaRPr lang="ko-KR" altLang="en-US" sz="2000" b="0" dirty="0">
              <a:effectLst/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E4B5D-A198-40CB-9E50-9601F1EDC1A8}"/>
              </a:ext>
            </a:extLst>
          </p:cNvPr>
          <p:cNvSpPr txBox="1"/>
          <p:nvPr/>
        </p:nvSpPr>
        <p:spPr>
          <a:xfrm>
            <a:off x="1038873" y="6273225"/>
            <a:ext cx="5351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▶ 가로등 수 적음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보안등 다수</a:t>
            </a:r>
            <a:endParaRPr lang="ko-KR" altLang="en-US" sz="2000" b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716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A3A2619A-3A9C-47CC-B61E-20C54E09FFCE}"/>
              </a:ext>
            </a:extLst>
          </p:cNvPr>
          <p:cNvSpPr/>
          <p:nvPr/>
        </p:nvSpPr>
        <p:spPr>
          <a:xfrm>
            <a:off x="277792" y="81023"/>
            <a:ext cx="11914207" cy="6880812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body" idx="1"/>
          </p:nvPr>
        </p:nvSpPr>
        <p:spPr>
          <a:xfrm>
            <a:off x="415600" y="1300686"/>
            <a:ext cx="11360800" cy="5670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78697">
              <a:lnSpc>
                <a:spcPct val="150000"/>
              </a:lnSpc>
              <a:buSzPts val="2054"/>
              <a:buAutoNum type="arabicPeriod"/>
            </a:pPr>
            <a:r>
              <a:rPr lang="en-US" sz="2533" dirty="0" err="1"/>
              <a:t>추진배경</a:t>
            </a:r>
            <a:endParaRPr sz="2533" dirty="0"/>
          </a:p>
          <a:p>
            <a:pPr indent="-478697">
              <a:lnSpc>
                <a:spcPct val="150000"/>
              </a:lnSpc>
              <a:buSzPts val="2054"/>
              <a:buAutoNum type="arabicPeriod"/>
            </a:pPr>
            <a:r>
              <a:rPr lang="en-US" sz="2533" dirty="0" err="1"/>
              <a:t>데이터</a:t>
            </a:r>
            <a:r>
              <a:rPr lang="en-US" sz="2533" dirty="0"/>
              <a:t> </a:t>
            </a:r>
            <a:r>
              <a:rPr lang="en-US" sz="2533" dirty="0" err="1"/>
              <a:t>수집</a:t>
            </a:r>
            <a:r>
              <a:rPr lang="en-US" sz="2533" dirty="0"/>
              <a:t> 및 </a:t>
            </a:r>
            <a:r>
              <a:rPr lang="en-US" sz="2533" dirty="0" err="1"/>
              <a:t>전처리</a:t>
            </a:r>
            <a:endParaRPr sz="2533" dirty="0"/>
          </a:p>
          <a:p>
            <a:pPr lvl="1" indent="-442085">
              <a:lnSpc>
                <a:spcPct val="150000"/>
              </a:lnSpc>
              <a:buSzPts val="1622"/>
              <a:buAutoNum type="alphaLcPeriod"/>
            </a:pP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수집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 indent="-442085">
              <a:lnSpc>
                <a:spcPct val="150000"/>
              </a:lnSpc>
              <a:buSzPts val="1622"/>
              <a:buAutoNum type="alphaLcPeriod"/>
            </a:pP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indent="-478697">
              <a:lnSpc>
                <a:spcPct val="150000"/>
              </a:lnSpc>
              <a:buSzPts val="2054"/>
              <a:buAutoNum type="arabicPeriod"/>
            </a:pPr>
            <a:r>
              <a:rPr lang="en-US" sz="2533" dirty="0" err="1"/>
              <a:t>현황</a:t>
            </a:r>
            <a:r>
              <a:rPr lang="en-US" sz="2533" dirty="0"/>
              <a:t> </a:t>
            </a:r>
            <a:r>
              <a:rPr lang="en-US" sz="2533" dirty="0" err="1"/>
              <a:t>분석</a:t>
            </a:r>
            <a:endParaRPr sz="2533" dirty="0"/>
          </a:p>
          <a:p>
            <a:pPr indent="-465655">
              <a:lnSpc>
                <a:spcPct val="150000"/>
              </a:lnSpc>
              <a:buSzPts val="1900"/>
              <a:buAutoNum type="arabicPeriod"/>
            </a:pPr>
            <a:r>
              <a:rPr lang="en-US" sz="2533" dirty="0" err="1"/>
              <a:t>변수</a:t>
            </a:r>
            <a:r>
              <a:rPr lang="en-US" sz="2533" dirty="0"/>
              <a:t> </a:t>
            </a:r>
            <a:r>
              <a:rPr lang="en-US" sz="2533" dirty="0" err="1"/>
              <a:t>선택</a:t>
            </a:r>
            <a:endParaRPr sz="2533" dirty="0"/>
          </a:p>
          <a:p>
            <a:pPr indent="-478697">
              <a:lnSpc>
                <a:spcPct val="150000"/>
              </a:lnSpc>
              <a:buSzPts val="2054"/>
              <a:buAutoNum type="arabicPeriod"/>
            </a:pPr>
            <a:r>
              <a:rPr lang="en-US" sz="2533" dirty="0" err="1"/>
              <a:t>모델링</a:t>
            </a:r>
            <a:endParaRPr sz="2533" dirty="0"/>
          </a:p>
          <a:p>
            <a:pPr lvl="1" indent="-442085">
              <a:lnSpc>
                <a:spcPct val="150000"/>
              </a:lnSpc>
              <a:buSzPts val="1622"/>
              <a:buAutoNum type="alphaLcPeriod"/>
            </a:pP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클러스터링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 indent="-442085">
              <a:lnSpc>
                <a:spcPct val="150000"/>
              </a:lnSpc>
              <a:buSzPts val="1622"/>
              <a:buAutoNum type="alphaLcPeriod"/>
            </a:pP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MCLP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indent="-478697">
              <a:lnSpc>
                <a:spcPct val="150000"/>
              </a:lnSpc>
              <a:buSzPts val="2054"/>
              <a:buAutoNum type="arabicPeriod"/>
            </a:pPr>
            <a:r>
              <a:rPr lang="en-US" sz="2533" dirty="0" err="1"/>
              <a:t>개선방안</a:t>
            </a:r>
            <a:endParaRPr sz="2533" dirty="0"/>
          </a:p>
        </p:txBody>
      </p:sp>
      <p:sp>
        <p:nvSpPr>
          <p:cNvPr id="6" name="양쪽 모서리가 둥근 사각형 37">
            <a:extLst>
              <a:ext uri="{FF2B5EF4-FFF2-40B4-BE49-F238E27FC236}">
                <a16:creationId xmlns:a16="http://schemas.microsoft.com/office/drawing/2014/main" id="{3F98FA2C-0300-493C-8C6C-C2C24E3036E8}"/>
              </a:ext>
            </a:extLst>
          </p:cNvPr>
          <p:cNvSpPr/>
          <p:nvPr/>
        </p:nvSpPr>
        <p:spPr>
          <a:xfrm>
            <a:off x="415600" y="185195"/>
            <a:ext cx="11498608" cy="846948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lt1"/>
                </a:solidFill>
                <a:latin typeface="+mj-ea"/>
                <a:ea typeface="+mj-ea"/>
              </a:rPr>
              <a:t>목차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A4C655CD-2D59-466B-9566-E072BD330873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</p:txBody>
      </p:sp>
      <p:grpSp>
        <p:nvGrpSpPr>
          <p:cNvPr id="279" name="Google Shape;279;gf82e27e916_0_0"/>
          <p:cNvGrpSpPr/>
          <p:nvPr/>
        </p:nvGrpSpPr>
        <p:grpSpPr>
          <a:xfrm>
            <a:off x="682500" y="5011358"/>
            <a:ext cx="3284301" cy="1761241"/>
            <a:chOff x="1118725" y="3014175"/>
            <a:chExt cx="2463226" cy="1320931"/>
          </a:xfrm>
        </p:grpSpPr>
        <p:pic>
          <p:nvPicPr>
            <p:cNvPr id="280" name="Google Shape;280;gf82e27e916_0_0"/>
            <p:cNvPicPr preferRelativeResize="0"/>
            <p:nvPr/>
          </p:nvPicPr>
          <p:blipFill rotWithShape="1">
            <a:blip r:embed="rId3">
              <a:alphaModFix/>
            </a:blip>
            <a:srcRect t="19345" b="12488"/>
            <a:stretch/>
          </p:blipFill>
          <p:spPr>
            <a:xfrm>
              <a:off x="2350337" y="3014175"/>
              <a:ext cx="1231614" cy="1320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f82e27e916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8725" y="3015449"/>
              <a:ext cx="1231612" cy="13183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" name="Google Shape;282;gf82e27e916_0_0"/>
          <p:cNvGrpSpPr/>
          <p:nvPr/>
        </p:nvGrpSpPr>
        <p:grpSpPr>
          <a:xfrm>
            <a:off x="4379527" y="5008496"/>
            <a:ext cx="3284300" cy="1761259"/>
            <a:chOff x="5847775" y="1975273"/>
            <a:chExt cx="2463225" cy="1325451"/>
          </a:xfrm>
        </p:grpSpPr>
        <p:pic>
          <p:nvPicPr>
            <p:cNvPr id="283" name="Google Shape;283;gf82e27e916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7775" y="1975273"/>
              <a:ext cx="1231612" cy="1325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f82e27e916_0_0"/>
            <p:cNvPicPr preferRelativeResize="0"/>
            <p:nvPr/>
          </p:nvPicPr>
          <p:blipFill rotWithShape="1">
            <a:blip r:embed="rId6">
              <a:alphaModFix/>
            </a:blip>
            <a:srcRect l="6338" t="15533" r="2204"/>
            <a:stretch/>
          </p:blipFill>
          <p:spPr>
            <a:xfrm>
              <a:off x="7079387" y="1977540"/>
              <a:ext cx="1231613" cy="1320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gf82e27e916_0_0"/>
          <p:cNvGrpSpPr/>
          <p:nvPr/>
        </p:nvGrpSpPr>
        <p:grpSpPr>
          <a:xfrm>
            <a:off x="8219306" y="5008478"/>
            <a:ext cx="3284267" cy="1761305"/>
            <a:chOff x="5847775" y="3449750"/>
            <a:chExt cx="2463200" cy="1293556"/>
          </a:xfrm>
        </p:grpSpPr>
        <p:pic>
          <p:nvPicPr>
            <p:cNvPr id="286" name="Google Shape;286;gf82e27e916_0_0"/>
            <p:cNvPicPr preferRelativeResize="0"/>
            <p:nvPr/>
          </p:nvPicPr>
          <p:blipFill rotWithShape="1">
            <a:blip r:embed="rId7">
              <a:alphaModFix/>
            </a:blip>
            <a:srcRect l="6159" r="5336"/>
            <a:stretch/>
          </p:blipFill>
          <p:spPr>
            <a:xfrm>
              <a:off x="5847775" y="3449750"/>
              <a:ext cx="1231600" cy="1293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f82e27e916_0_0"/>
            <p:cNvPicPr preferRelativeResize="0"/>
            <p:nvPr/>
          </p:nvPicPr>
          <p:blipFill rotWithShape="1">
            <a:blip r:embed="rId8">
              <a:alphaModFix/>
            </a:blip>
            <a:srcRect t="5944"/>
            <a:stretch/>
          </p:blipFill>
          <p:spPr>
            <a:xfrm>
              <a:off x="7079375" y="3449777"/>
              <a:ext cx="1231600" cy="1293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82;p4">
            <a:extLst>
              <a:ext uri="{FF2B5EF4-FFF2-40B4-BE49-F238E27FC236}">
                <a16:creationId xmlns:a16="http://schemas.microsoft.com/office/drawing/2014/main" id="{232DC326-44DE-44EC-B7F2-D014B71E1479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개선방안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D7E37396-9A48-4578-84F5-5320D3A9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133" y="1965792"/>
            <a:ext cx="2154574" cy="16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oogle Shape;132;p6">
            <a:extLst>
              <a:ext uri="{FF2B5EF4-FFF2-40B4-BE49-F238E27FC236}">
                <a16:creationId xmlns:a16="http://schemas.microsoft.com/office/drawing/2014/main" id="{1142F26A-3C5C-47D5-A52F-EC7D290F07FC}"/>
              </a:ext>
            </a:extLst>
          </p:cNvPr>
          <p:cNvCxnSpPr>
            <a:cxnSpLocks/>
          </p:cNvCxnSpPr>
          <p:nvPr/>
        </p:nvCxnSpPr>
        <p:spPr>
          <a:xfrm>
            <a:off x="459940" y="4744683"/>
            <a:ext cx="11468767" cy="0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6" name="양쪽 모서리가 둥근 사각형 37">
            <a:extLst>
              <a:ext uri="{FF2B5EF4-FFF2-40B4-BE49-F238E27FC236}">
                <a16:creationId xmlns:a16="http://schemas.microsoft.com/office/drawing/2014/main" id="{BAC05479-95BD-4359-BBA9-152EC75E5656}"/>
              </a:ext>
            </a:extLst>
          </p:cNvPr>
          <p:cNvSpPr/>
          <p:nvPr/>
        </p:nvSpPr>
        <p:spPr>
          <a:xfrm>
            <a:off x="415600" y="908396"/>
            <a:ext cx="5625773" cy="58938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번 클러스터 </a:t>
            </a:r>
            <a:endParaRPr lang="ko-KR" altLang="en-US" sz="24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12A75-9A46-41EE-BF8D-4E5504B33F15}"/>
              </a:ext>
            </a:extLst>
          </p:cNvPr>
          <p:cNvSpPr txBox="1"/>
          <p:nvPr/>
        </p:nvSpPr>
        <p:spPr>
          <a:xfrm>
            <a:off x="398185" y="1762709"/>
            <a:ext cx="8644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클러스터 내 편의점 대상 시민안심지킴이집 설치</a:t>
            </a:r>
            <a:endParaRPr lang="ko-KR" altLang="en-US" sz="2400" b="0" dirty="0">
              <a:effectLst/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540163-B7B5-46C8-AC0B-81E0CAE677D5}"/>
              </a:ext>
            </a:extLst>
          </p:cNvPr>
          <p:cNvSpPr txBox="1"/>
          <p:nvPr/>
        </p:nvSpPr>
        <p:spPr>
          <a:xfrm>
            <a:off x="680860" y="2456712"/>
            <a:ext cx="5459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b="0" i="0" u="none" strike="noStrike">
                <a:solidFill>
                  <a:srgbClr val="000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ko-KR" altLang="en-US" dirty="0"/>
              <a:t>▶ 가로등</a:t>
            </a:r>
            <a:r>
              <a:rPr lang="en-US" altLang="ko-KR" dirty="0"/>
              <a:t>, </a:t>
            </a:r>
            <a:r>
              <a:rPr lang="ko-KR" altLang="en-US" dirty="0"/>
              <a:t>보안등 등의 치안 인프라 다수 존재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0EEB3-332E-4D33-B0FF-990674C6332E}"/>
              </a:ext>
            </a:extLst>
          </p:cNvPr>
          <p:cNvSpPr txBox="1"/>
          <p:nvPr/>
        </p:nvSpPr>
        <p:spPr>
          <a:xfrm>
            <a:off x="680040" y="3542627"/>
            <a:ext cx="5581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▶ 체감안전도 상승 및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범죄율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하락 기대</a:t>
            </a:r>
            <a:endParaRPr lang="ko-KR" altLang="en-US" sz="2000" b="0" dirty="0">
              <a:effectLst/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A97188-258E-4678-9F7E-75C03664449E}"/>
              </a:ext>
            </a:extLst>
          </p:cNvPr>
          <p:cNvSpPr txBox="1"/>
          <p:nvPr/>
        </p:nvSpPr>
        <p:spPr>
          <a:xfrm>
            <a:off x="680040" y="2993110"/>
            <a:ext cx="6069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b="0" i="0" u="none" strike="noStrike">
                <a:solidFill>
                  <a:srgbClr val="000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ko-KR" altLang="en-US" dirty="0"/>
              <a:t>▶ 편의점을 활용한 안심대피소 확대로 자연스러운 감시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037367-6076-44E0-BD77-779410AB27D2}"/>
              </a:ext>
            </a:extLst>
          </p:cNvPr>
          <p:cNvSpPr txBox="1"/>
          <p:nvPr/>
        </p:nvSpPr>
        <p:spPr>
          <a:xfrm>
            <a:off x="680040" y="4049447"/>
            <a:ext cx="5581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▶ 근방 버스정류장 시민안심지킴이집 홍보</a:t>
            </a:r>
            <a:endParaRPr lang="ko-KR" altLang="en-US" sz="2000" b="0" dirty="0">
              <a:effectLst/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58169-E567-40D0-A6BD-BC3C2E88A450}"/>
              </a:ext>
            </a:extLst>
          </p:cNvPr>
          <p:cNvGrpSpPr/>
          <p:nvPr/>
        </p:nvGrpSpPr>
        <p:grpSpPr>
          <a:xfrm>
            <a:off x="6846888" y="1420763"/>
            <a:ext cx="2744837" cy="3038542"/>
            <a:chOff x="9148571" y="1362963"/>
            <a:chExt cx="2744837" cy="3038542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E799FA72-AC43-44EF-B003-B529475FEA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5" t="-45" r="2565" b="24297"/>
            <a:stretch/>
          </p:blipFill>
          <p:spPr bwMode="auto">
            <a:xfrm>
              <a:off x="9148571" y="1362963"/>
              <a:ext cx="2744837" cy="303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21489D2-C101-4429-A07C-0E4D6D051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6047" y="2337948"/>
              <a:ext cx="1048573" cy="100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6AD48385-6490-4C3D-9661-10A71367E749}"/>
              </a:ext>
            </a:extLst>
          </p:cNvPr>
          <p:cNvSpPr/>
          <p:nvPr/>
        </p:nvSpPr>
        <p:spPr>
          <a:xfrm>
            <a:off x="269773" y="818874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Google Shape;294;gf82e27e916_1_80"/>
          <p:cNvSpPr txBox="1"/>
          <p:nvPr/>
        </p:nvSpPr>
        <p:spPr>
          <a:xfrm>
            <a:off x="415600" y="1703225"/>
            <a:ext cx="10247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buSzPts val="1400"/>
            </a:pP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지역별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특성에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따른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맞춤형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치안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정책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적용으로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체감치안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상승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기대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186262">
              <a:buSzPts val="1400"/>
            </a:pP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과학적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기법을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사용한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개선방안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도출로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타지역에서도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개선안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적용가능</a:t>
            </a:r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96" name="Google Shape;296;gf82e27e916_1_80"/>
          <p:cNvSpPr txBox="1"/>
          <p:nvPr/>
        </p:nvSpPr>
        <p:spPr>
          <a:xfrm>
            <a:off x="553100" y="4684950"/>
            <a:ext cx="10247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ko-KR"/>
            </a:defPPr>
            <a:lvl1pPr marL="186262">
              <a:buSzPts val="1400"/>
              <a:defRPr sz="24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 dirty="0"/>
              <a:t>1. </a:t>
            </a:r>
            <a:r>
              <a:rPr lang="en-US" dirty="0" err="1"/>
              <a:t>격자별</a:t>
            </a:r>
            <a:r>
              <a:rPr lang="en-US" dirty="0"/>
              <a:t> </a:t>
            </a:r>
            <a:r>
              <a:rPr lang="en-US" dirty="0" err="1"/>
              <a:t>통계</a:t>
            </a:r>
            <a:r>
              <a:rPr lang="en-US" dirty="0"/>
              <a:t> </a:t>
            </a:r>
            <a:r>
              <a:rPr lang="en-US" dirty="0" err="1"/>
              <a:t>데이터의</a:t>
            </a:r>
            <a:r>
              <a:rPr lang="en-US" dirty="0"/>
              <a:t> </a:t>
            </a:r>
            <a:r>
              <a:rPr lang="en-US" dirty="0" err="1"/>
              <a:t>부족으로</a:t>
            </a:r>
            <a:r>
              <a:rPr lang="en-US" dirty="0"/>
              <a:t> </a:t>
            </a:r>
            <a:r>
              <a:rPr lang="en-US" dirty="0" err="1"/>
              <a:t>지리적</a:t>
            </a:r>
            <a:r>
              <a:rPr lang="en-US" dirty="0"/>
              <a:t>, </a:t>
            </a:r>
            <a:r>
              <a:rPr lang="en-US" dirty="0" err="1"/>
              <a:t>문화적</a:t>
            </a:r>
            <a:r>
              <a:rPr lang="en-US" dirty="0"/>
              <a:t> </a:t>
            </a:r>
            <a:r>
              <a:rPr lang="en-US" dirty="0" err="1"/>
              <a:t>특성</a:t>
            </a:r>
            <a:r>
              <a:rPr lang="en-US" dirty="0"/>
              <a:t> </a:t>
            </a:r>
            <a:r>
              <a:rPr lang="en-US" dirty="0" err="1"/>
              <a:t>적용에</a:t>
            </a:r>
            <a:r>
              <a:rPr lang="en-US" dirty="0"/>
              <a:t> </a:t>
            </a:r>
            <a:r>
              <a:rPr lang="en-US" dirty="0" err="1"/>
              <a:t>어려움</a:t>
            </a:r>
            <a:endParaRPr dirty="0"/>
          </a:p>
          <a:p>
            <a:endParaRPr dirty="0"/>
          </a:p>
          <a:p>
            <a:r>
              <a:rPr lang="en-US" dirty="0"/>
              <a:t>2. </a:t>
            </a:r>
            <a:r>
              <a:rPr lang="en-US" dirty="0" err="1"/>
              <a:t>치안에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명확한</a:t>
            </a:r>
            <a:r>
              <a:rPr lang="en-US" dirty="0"/>
              <a:t> </a:t>
            </a:r>
            <a:r>
              <a:rPr lang="en-US" dirty="0" err="1"/>
              <a:t>기준이</a:t>
            </a:r>
            <a:r>
              <a:rPr lang="en-US" dirty="0"/>
              <a:t> </a:t>
            </a:r>
            <a:r>
              <a:rPr lang="en-US" dirty="0" err="1"/>
              <a:t>없음</a:t>
            </a:r>
            <a:endParaRPr dirty="0"/>
          </a:p>
        </p:txBody>
      </p:sp>
      <p:sp>
        <p:nvSpPr>
          <p:cNvPr id="7" name="양쪽 모서리가 둥근 사각형 37">
            <a:extLst>
              <a:ext uri="{FF2B5EF4-FFF2-40B4-BE49-F238E27FC236}">
                <a16:creationId xmlns:a16="http://schemas.microsoft.com/office/drawing/2014/main" id="{7B1B8B0B-9CDE-4FC7-8DC5-2AE192ED8729}"/>
              </a:ext>
            </a:extLst>
          </p:cNvPr>
          <p:cNvSpPr/>
          <p:nvPr/>
        </p:nvSpPr>
        <p:spPr>
          <a:xfrm>
            <a:off x="415600" y="965154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기대효과</a:t>
            </a:r>
          </a:p>
        </p:txBody>
      </p:sp>
      <p:sp>
        <p:nvSpPr>
          <p:cNvPr id="12" name="양쪽 모서리가 둥근 사각형 37">
            <a:extLst>
              <a:ext uri="{FF2B5EF4-FFF2-40B4-BE49-F238E27FC236}">
                <a16:creationId xmlns:a16="http://schemas.microsoft.com/office/drawing/2014/main" id="{357C1D6F-5CE7-4152-88F6-A56BEBE3BE7E}"/>
              </a:ext>
            </a:extLst>
          </p:cNvPr>
          <p:cNvSpPr/>
          <p:nvPr/>
        </p:nvSpPr>
        <p:spPr>
          <a:xfrm>
            <a:off x="415600" y="4018788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한계점</a:t>
            </a:r>
          </a:p>
        </p:txBody>
      </p:sp>
      <p:sp>
        <p:nvSpPr>
          <p:cNvPr id="13" name="Google Shape;82;p4">
            <a:extLst>
              <a:ext uri="{FF2B5EF4-FFF2-40B4-BE49-F238E27FC236}">
                <a16:creationId xmlns:a16="http://schemas.microsoft.com/office/drawing/2014/main" id="{8939205A-EC14-4EAC-B3C4-5C3FFCB717D3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결론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4570336B-3F02-42CC-9D18-8E42C96B4D8D}"/>
              </a:ext>
            </a:extLst>
          </p:cNvPr>
          <p:cNvSpPr/>
          <p:nvPr/>
        </p:nvSpPr>
        <p:spPr>
          <a:xfrm>
            <a:off x="0" y="5881348"/>
            <a:ext cx="12192000" cy="1157376"/>
          </a:xfrm>
          <a:prstGeom prst="roundRect">
            <a:avLst>
              <a:gd name="adj" fmla="val 3764"/>
            </a:avLst>
          </a:prstGeom>
          <a:solidFill>
            <a:srgbClr val="F8F8F8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Google Shape;82;p4">
            <a:extLst>
              <a:ext uri="{FF2B5EF4-FFF2-40B4-BE49-F238E27FC236}">
                <a16:creationId xmlns:a16="http://schemas.microsoft.com/office/drawing/2014/main" id="{8939205A-EC14-4EAC-B3C4-5C3FFCB717D3}"/>
              </a:ext>
            </a:extLst>
          </p:cNvPr>
          <p:cNvSpPr txBox="1">
            <a:spLocks/>
          </p:cNvSpPr>
          <p:nvPr/>
        </p:nvSpPr>
        <p:spPr>
          <a:xfrm>
            <a:off x="415600" y="97665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감사합니다</a:t>
            </a:r>
          </a:p>
        </p:txBody>
      </p:sp>
      <p:sp>
        <p:nvSpPr>
          <p:cNvPr id="8" name="모서리가 둥근 직사각형 20">
            <a:extLst>
              <a:ext uri="{FF2B5EF4-FFF2-40B4-BE49-F238E27FC236}">
                <a16:creationId xmlns:a16="http://schemas.microsoft.com/office/drawing/2014/main" id="{34C05F06-EEB5-454F-98BC-C5841BEBD731}"/>
              </a:ext>
            </a:extLst>
          </p:cNvPr>
          <p:cNvSpPr/>
          <p:nvPr/>
        </p:nvSpPr>
        <p:spPr>
          <a:xfrm>
            <a:off x="2801073" y="656863"/>
            <a:ext cx="386242" cy="3197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Google Shape;82;p4">
            <a:extLst>
              <a:ext uri="{FF2B5EF4-FFF2-40B4-BE49-F238E27FC236}">
                <a16:creationId xmlns:a16="http://schemas.microsoft.com/office/drawing/2014/main" id="{8512D678-5033-4892-A468-346BC042A400}"/>
              </a:ext>
            </a:extLst>
          </p:cNvPr>
          <p:cNvSpPr txBox="1">
            <a:spLocks/>
          </p:cNvSpPr>
          <p:nvPr/>
        </p:nvSpPr>
        <p:spPr>
          <a:xfrm>
            <a:off x="8866277" y="5117749"/>
            <a:ext cx="3112363" cy="6261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75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en-US" altLang="ko-KR" dirty="0">
                <a:latin typeface="+mj-ea"/>
                <a:ea typeface="+mj-ea"/>
              </a:rPr>
              <a:t>TEAM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우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파</a:t>
            </a:r>
          </a:p>
        </p:txBody>
      </p:sp>
    </p:spTree>
    <p:extLst>
      <p:ext uri="{BB962C8B-B14F-4D97-AF65-F5344CB8AC3E}">
        <p14:creationId xmlns:p14="http://schemas.microsoft.com/office/powerpoint/2010/main" val="294702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1">
            <a:extLst>
              <a:ext uri="{FF2B5EF4-FFF2-40B4-BE49-F238E27FC236}">
                <a16:creationId xmlns:a16="http://schemas.microsoft.com/office/drawing/2014/main" id="{E304CA2D-CEC0-4C0B-AEF8-D37D14AB783A}"/>
              </a:ext>
            </a:extLst>
          </p:cNvPr>
          <p:cNvSpPr/>
          <p:nvPr/>
        </p:nvSpPr>
        <p:spPr>
          <a:xfrm>
            <a:off x="226520" y="924969"/>
            <a:ext cx="11914207" cy="6036866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/>
              <a:t>0.343*</a:t>
            </a:r>
            <a:r>
              <a:rPr lang="ko-KR" altLang="en-US" sz="1800" dirty="0"/>
              <a:t>범죄안전도 </a:t>
            </a:r>
            <a:r>
              <a:rPr lang="en-US" altLang="ko-KR" sz="1800" dirty="0"/>
              <a:t>+ 0.305*</a:t>
            </a:r>
            <a:r>
              <a:rPr lang="ko-KR" altLang="en-US" sz="1800" dirty="0"/>
              <a:t>교통사고안전도 </a:t>
            </a:r>
            <a:r>
              <a:rPr lang="en-US" altLang="ko-KR" sz="1800" dirty="0"/>
              <a:t>+ 0.352*</a:t>
            </a:r>
            <a:r>
              <a:rPr lang="ko-KR" altLang="en-US" sz="1800" dirty="0"/>
              <a:t>법질서준수도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641AA4-DA57-4C77-984A-3A1E0C6EC2D0}"/>
              </a:ext>
            </a:extLst>
          </p:cNvPr>
          <p:cNvSpPr/>
          <p:nvPr/>
        </p:nvSpPr>
        <p:spPr>
          <a:xfrm>
            <a:off x="6356118" y="5508344"/>
            <a:ext cx="5609362" cy="541711"/>
          </a:xfrm>
          <a:prstGeom prst="rect">
            <a:avLst/>
          </a:prstGeom>
          <a:solidFill>
            <a:srgbClr val="164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55965" y="2838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 err="1">
                <a:latin typeface="+mj-ea"/>
                <a:ea typeface="+mj-ea"/>
              </a:rPr>
              <a:t>추진배경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6612768" y="2048720"/>
            <a:ext cx="5456548" cy="3004292"/>
            <a:chOff x="4931026" y="1769088"/>
            <a:chExt cx="3631549" cy="1999475"/>
          </a:xfrm>
        </p:grpSpPr>
        <p:pic>
          <p:nvPicPr>
            <p:cNvPr id="67" name="Google Shape;67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1026" y="1769088"/>
              <a:ext cx="3366716" cy="199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2"/>
            <p:cNvSpPr txBox="1"/>
            <p:nvPr/>
          </p:nvSpPr>
          <p:spPr>
            <a:xfrm>
              <a:off x="5905775" y="2627250"/>
              <a:ext cx="2656800" cy="409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sz="2400" b="1" dirty="0">
                  <a:solidFill>
                    <a:srgbClr val="666666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…          …          …          … </a:t>
              </a:r>
              <a:endParaRPr sz="2400" b="1" dirty="0">
                <a:solidFill>
                  <a:srgbClr val="6666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A2E53C4-9644-4E96-B71D-1666C7F8EF46}"/>
              </a:ext>
            </a:extLst>
          </p:cNvPr>
          <p:cNvSpPr txBox="1"/>
          <p:nvPr/>
        </p:nvSpPr>
        <p:spPr>
          <a:xfrm>
            <a:off x="6601593" y="5607496"/>
            <a:ext cx="526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전체 </a:t>
            </a:r>
            <a:r>
              <a:rPr lang="en-US" altLang="ko-KR" sz="1800" dirty="0">
                <a:solidFill>
                  <a:schemeClr val="bg1"/>
                </a:solidFill>
              </a:rPr>
              <a:t>40</a:t>
            </a:r>
            <a:r>
              <a:rPr lang="ko-KR" altLang="en-US" sz="1800" dirty="0">
                <a:solidFill>
                  <a:schemeClr val="bg1"/>
                </a:solidFill>
              </a:rPr>
              <a:t>개 서 중 수원시 관할 경찰서  </a:t>
            </a:r>
            <a:r>
              <a:rPr lang="en-US" altLang="ko-KR" sz="1800" dirty="0">
                <a:solidFill>
                  <a:schemeClr val="bg1"/>
                </a:solidFill>
              </a:rPr>
              <a:t>18, 22, 33</a:t>
            </a:r>
            <a:r>
              <a:rPr lang="ko-KR" altLang="en-US" sz="1800" dirty="0">
                <a:solidFill>
                  <a:schemeClr val="bg1"/>
                </a:solidFill>
              </a:rPr>
              <a:t>위</a:t>
            </a:r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:a16="http://schemas.microsoft.com/office/drawing/2014/main" id="{732A725A-FDEF-4B05-8077-4EBEC3E8970D}"/>
              </a:ext>
            </a:extLst>
          </p:cNvPr>
          <p:cNvSpPr/>
          <p:nvPr/>
        </p:nvSpPr>
        <p:spPr>
          <a:xfrm>
            <a:off x="310317" y="1849014"/>
            <a:ext cx="2166667" cy="3208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종합체감안전도</a:t>
            </a:r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360E4754-F76B-460A-A03F-148789568FB7}"/>
              </a:ext>
            </a:extLst>
          </p:cNvPr>
          <p:cNvSpPr/>
          <p:nvPr/>
        </p:nvSpPr>
        <p:spPr>
          <a:xfrm>
            <a:off x="381617" y="3349410"/>
            <a:ext cx="1737460" cy="3693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분야별 안전도</a:t>
            </a: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3A19F27C-F85A-4C4D-B36B-1E92BBAD7920}"/>
              </a:ext>
            </a:extLst>
          </p:cNvPr>
          <p:cNvSpPr/>
          <p:nvPr/>
        </p:nvSpPr>
        <p:spPr>
          <a:xfrm>
            <a:off x="380914" y="4758225"/>
            <a:ext cx="1738163" cy="3636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범죄 안전도</a:t>
            </a:r>
          </a:p>
        </p:txBody>
      </p:sp>
      <p:sp>
        <p:nvSpPr>
          <p:cNvPr id="20" name="모서리가 둥근 직사각형 6">
            <a:extLst>
              <a:ext uri="{FF2B5EF4-FFF2-40B4-BE49-F238E27FC236}">
                <a16:creationId xmlns:a16="http://schemas.microsoft.com/office/drawing/2014/main" id="{2BA4BC29-949E-4EBD-90E7-03E563A69E0B}"/>
              </a:ext>
            </a:extLst>
          </p:cNvPr>
          <p:cNvSpPr/>
          <p:nvPr/>
        </p:nvSpPr>
        <p:spPr>
          <a:xfrm>
            <a:off x="381617" y="6050055"/>
            <a:ext cx="1738163" cy="2817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치안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24F6E-1062-4A27-A367-407F8CC05EE0}"/>
              </a:ext>
            </a:extLst>
          </p:cNvPr>
          <p:cNvSpPr txBox="1"/>
          <p:nvPr/>
        </p:nvSpPr>
        <p:spPr>
          <a:xfrm>
            <a:off x="264017" y="2368781"/>
            <a:ext cx="3925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0.3*</a:t>
            </a:r>
            <a:r>
              <a:rPr lang="ko-KR" altLang="en-US" dirty="0"/>
              <a:t>전반적안전도 </a:t>
            </a:r>
            <a:r>
              <a:rPr lang="en-US" altLang="ko-KR" dirty="0"/>
              <a:t>+ 0.7*</a:t>
            </a:r>
            <a:r>
              <a:rPr lang="ko-KR" altLang="en-US" dirty="0"/>
              <a:t>분야별안전도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CAE3D-2C7C-409D-BE54-A428866E2596}"/>
              </a:ext>
            </a:extLst>
          </p:cNvPr>
          <p:cNvSpPr txBox="1"/>
          <p:nvPr/>
        </p:nvSpPr>
        <p:spPr>
          <a:xfrm>
            <a:off x="264017" y="3824331"/>
            <a:ext cx="5881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0.343*</a:t>
            </a:r>
            <a:r>
              <a:rPr lang="ko-KR" altLang="en-US" sz="1600" dirty="0"/>
              <a:t>범죄안전도 </a:t>
            </a:r>
            <a:r>
              <a:rPr lang="en-US" altLang="ko-KR" sz="1600" dirty="0"/>
              <a:t>+ 0.305*</a:t>
            </a:r>
            <a:r>
              <a:rPr lang="ko-KR" altLang="en-US" sz="1600" dirty="0"/>
              <a:t>교통사고안전도 </a:t>
            </a:r>
            <a:r>
              <a:rPr lang="en-US" altLang="ko-KR" sz="1600" dirty="0"/>
              <a:t>+ 0.352*</a:t>
            </a:r>
            <a:r>
              <a:rPr lang="ko-KR" altLang="en-US" sz="1600" dirty="0"/>
              <a:t>법질서준수도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30F37D-4266-4B03-AD31-9BB41001CCAC}"/>
              </a:ext>
            </a:extLst>
          </p:cNvPr>
          <p:cNvSpPr txBox="1"/>
          <p:nvPr/>
        </p:nvSpPr>
        <p:spPr>
          <a:xfrm>
            <a:off x="334614" y="5279881"/>
            <a:ext cx="5666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절도폭력안전도 </a:t>
            </a:r>
            <a:r>
              <a:rPr lang="en-US" altLang="ko-KR" dirty="0"/>
              <a:t>+ </a:t>
            </a:r>
            <a:r>
              <a:rPr lang="ko-KR" altLang="en-US" dirty="0"/>
              <a:t>강도살인안전도</a:t>
            </a:r>
            <a:r>
              <a:rPr lang="en-US" altLang="ko-KR" dirty="0"/>
              <a:t>) / 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E68475-7223-4981-8FC6-08AFCFEDD4B2}"/>
              </a:ext>
            </a:extLst>
          </p:cNvPr>
          <p:cNvSpPr txBox="1"/>
          <p:nvPr/>
        </p:nvSpPr>
        <p:spPr>
          <a:xfrm>
            <a:off x="322519" y="6413688"/>
            <a:ext cx="421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범죄 안전 </a:t>
            </a:r>
            <a:r>
              <a:rPr lang="en-US" altLang="ko-KR" dirty="0"/>
              <a:t>+ </a:t>
            </a:r>
            <a:r>
              <a:rPr lang="ko-KR" altLang="en-US" dirty="0"/>
              <a:t>교통사고안전 </a:t>
            </a:r>
            <a:r>
              <a:rPr lang="en-US" altLang="ko-KR" dirty="0"/>
              <a:t>+ </a:t>
            </a:r>
            <a:r>
              <a:rPr lang="ko-KR" altLang="en-US" dirty="0"/>
              <a:t>법질서준수 </a:t>
            </a:r>
          </a:p>
        </p:txBody>
      </p:sp>
      <p:sp>
        <p:nvSpPr>
          <p:cNvPr id="32" name="양쪽 모서리가 둥근 사각형 37">
            <a:extLst>
              <a:ext uri="{FF2B5EF4-FFF2-40B4-BE49-F238E27FC236}">
                <a16:creationId xmlns:a16="http://schemas.microsoft.com/office/drawing/2014/main" id="{6CCF6B21-7F47-4817-9D6E-E328BA6EB3DA}"/>
              </a:ext>
            </a:extLst>
          </p:cNvPr>
          <p:cNvSpPr/>
          <p:nvPr/>
        </p:nvSpPr>
        <p:spPr>
          <a:xfrm>
            <a:off x="2226554" y="989666"/>
            <a:ext cx="2569849" cy="458420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lt1"/>
                </a:solidFill>
                <a:latin typeface="+mj-ea"/>
                <a:ea typeface="+mj-ea"/>
              </a:rPr>
              <a:t>체감 안전도</a:t>
            </a:r>
          </a:p>
        </p:txBody>
      </p:sp>
      <p:cxnSp>
        <p:nvCxnSpPr>
          <p:cNvPr id="33" name="Google Shape;132;p6">
            <a:extLst>
              <a:ext uri="{FF2B5EF4-FFF2-40B4-BE49-F238E27FC236}">
                <a16:creationId xmlns:a16="http://schemas.microsoft.com/office/drawing/2014/main" id="{4439E50D-8A70-45C1-B840-B94E2671BB27}"/>
              </a:ext>
            </a:extLst>
          </p:cNvPr>
          <p:cNvCxnSpPr>
            <a:cxnSpLocks/>
          </p:cNvCxnSpPr>
          <p:nvPr/>
        </p:nvCxnSpPr>
        <p:spPr>
          <a:xfrm>
            <a:off x="6096000" y="1111170"/>
            <a:ext cx="4651" cy="554259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양쪽 모서리가 둥근 사각형 37">
            <a:extLst>
              <a:ext uri="{FF2B5EF4-FFF2-40B4-BE49-F238E27FC236}">
                <a16:creationId xmlns:a16="http://schemas.microsoft.com/office/drawing/2014/main" id="{4181B2D7-3025-4D05-B3DC-3B57DDEA7856}"/>
              </a:ext>
            </a:extLst>
          </p:cNvPr>
          <p:cNvSpPr/>
          <p:nvPr/>
        </p:nvSpPr>
        <p:spPr>
          <a:xfrm>
            <a:off x="7818082" y="989666"/>
            <a:ext cx="2569849" cy="458420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수원시 </a:t>
            </a:r>
            <a:r>
              <a:rPr lang="ko-KR" altLang="en-US" sz="2000" dirty="0">
                <a:solidFill>
                  <a:schemeClr val="lt1"/>
                </a:solidFill>
                <a:latin typeface="+mj-ea"/>
                <a:ea typeface="+mj-ea"/>
              </a:rPr>
              <a:t>체감 안전도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1">
            <a:extLst>
              <a:ext uri="{FF2B5EF4-FFF2-40B4-BE49-F238E27FC236}">
                <a16:creationId xmlns:a16="http://schemas.microsoft.com/office/drawing/2014/main" id="{1A5888A7-5122-4FC6-9545-9AABB0BC7955}"/>
              </a:ext>
            </a:extLst>
          </p:cNvPr>
          <p:cNvSpPr/>
          <p:nvPr/>
        </p:nvSpPr>
        <p:spPr>
          <a:xfrm>
            <a:off x="277793" y="924969"/>
            <a:ext cx="11914207" cy="6036866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415600" y="54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 err="1">
                <a:latin typeface="+mj-ea"/>
                <a:ea typeface="+mj-ea"/>
              </a:rPr>
              <a:t>데이터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수집</a:t>
            </a:r>
            <a:r>
              <a:rPr lang="en-US" dirty="0">
                <a:latin typeface="+mj-ea"/>
                <a:ea typeface="+mj-ea"/>
              </a:rPr>
              <a:t> 및 </a:t>
            </a:r>
            <a:r>
              <a:rPr lang="en-US" dirty="0" err="1">
                <a:latin typeface="+mj-ea"/>
                <a:ea typeface="+mj-ea"/>
              </a:rPr>
              <a:t>전처리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070057" y="1934230"/>
            <a:ext cx="5168772" cy="443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1.  수원시_112신고이력(격자_관할경계매핑).csv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2.  수원시_112신고(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격자별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신고횟수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).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3.  3개시도_112신고이력(관할경계매핑).csv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4.  수원시_시간대별_유동인구(2020).csv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5.  수원시_성연령별_유동인구(2020).csv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6.  수원시_요일별_유동인구(2020).csv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8.  4개시도_유흥업소현황.geojson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11. 4개시도_경찰서_관할경계.geojson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12. 4개시도_치안안전센터_관할경계.geojson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21. 수원시_가로등현황.csv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22. 4개시도_보안등현황.csv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24. 4개시도_CCTV설치현황.csv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27. 4개시도_공원현황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29.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수원시_도로명주소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(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건물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).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31.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수원시_행정경계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(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읍면동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).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32.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수원시_표준격자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(250M x 250M).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33. 4개시도_1인가구수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36. 4개시도_인구데이터(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외국인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)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39. 4개시도_경찰관서현황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41. 4개시도_토지이용계획도.geojson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42. 4개시도_편의점현황.geojson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7712523" y="1934230"/>
            <a:ext cx="2855163" cy="7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-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체감안전도통계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(2017~2019)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-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범죄발생원표</a:t>
            </a:r>
            <a:endParaRPr sz="1333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- 5개시도_교통사고현황.csv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양쪽 모서리가 둥근 사각형 37">
            <a:extLst>
              <a:ext uri="{FF2B5EF4-FFF2-40B4-BE49-F238E27FC236}">
                <a16:creationId xmlns:a16="http://schemas.microsoft.com/office/drawing/2014/main" id="{C07616FD-56C3-42AC-A583-421F094815A2}"/>
              </a:ext>
            </a:extLst>
          </p:cNvPr>
          <p:cNvSpPr/>
          <p:nvPr/>
        </p:nvSpPr>
        <p:spPr>
          <a:xfrm>
            <a:off x="1804070" y="1200390"/>
            <a:ext cx="2569849" cy="458420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lt1"/>
                </a:solidFill>
                <a:latin typeface="+mj-ea"/>
                <a:ea typeface="+mj-ea"/>
              </a:rPr>
              <a:t>사용 데이터 </a:t>
            </a:r>
          </a:p>
        </p:txBody>
      </p:sp>
      <p:sp>
        <p:nvSpPr>
          <p:cNvPr id="9" name="양쪽 모서리가 둥근 사각형 37">
            <a:extLst>
              <a:ext uri="{FF2B5EF4-FFF2-40B4-BE49-F238E27FC236}">
                <a16:creationId xmlns:a16="http://schemas.microsoft.com/office/drawing/2014/main" id="{32D13668-9E0D-467F-95F0-F4C4D618CA2E}"/>
              </a:ext>
            </a:extLst>
          </p:cNvPr>
          <p:cNvSpPr/>
          <p:nvPr/>
        </p:nvSpPr>
        <p:spPr>
          <a:xfrm>
            <a:off x="7818083" y="1162289"/>
            <a:ext cx="2569849" cy="458420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추가 데이터 </a:t>
            </a:r>
            <a:endParaRPr lang="ko-KR" altLang="en-US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0" name="양쪽 모서리가 둥근 사각형 37">
            <a:extLst>
              <a:ext uri="{FF2B5EF4-FFF2-40B4-BE49-F238E27FC236}">
                <a16:creationId xmlns:a16="http://schemas.microsoft.com/office/drawing/2014/main" id="{69A4AE05-B67C-40D9-8EC1-83A35FBFDDEA}"/>
              </a:ext>
            </a:extLst>
          </p:cNvPr>
          <p:cNvSpPr/>
          <p:nvPr/>
        </p:nvSpPr>
        <p:spPr>
          <a:xfrm>
            <a:off x="7818083" y="3306883"/>
            <a:ext cx="2569849" cy="458420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전처리</a:t>
            </a:r>
            <a:r>
              <a:rPr lang="ko-KR" altLang="en-US" sz="2000" dirty="0">
                <a:latin typeface="+mj-ea"/>
                <a:ea typeface="+mj-ea"/>
              </a:rPr>
              <a:t> 데이터 </a:t>
            </a:r>
            <a:endParaRPr lang="ko-KR" altLang="en-US" sz="200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33BC3-91D2-423D-A3BB-F76A55FD1D82}"/>
              </a:ext>
            </a:extLst>
          </p:cNvPr>
          <p:cNvSpPr txBox="1"/>
          <p:nvPr/>
        </p:nvSpPr>
        <p:spPr>
          <a:xfrm>
            <a:off x="7222257" y="4185354"/>
            <a:ext cx="4028336" cy="135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ko-KR"/>
            </a:defPPr>
            <a:lvl1pPr>
              <a:defRPr sz="1333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 altLang="ko-KR" dirty="0"/>
              <a:t>-  </a:t>
            </a:r>
            <a:r>
              <a:rPr lang="ko-KR" altLang="en-US" dirty="0" err="1"/>
              <a:t>격자별</a:t>
            </a:r>
            <a:r>
              <a:rPr lang="ko-KR" altLang="en-US" dirty="0"/>
              <a:t> </a:t>
            </a:r>
            <a:r>
              <a:rPr lang="en-US" altLang="ko-KR" dirty="0"/>
              <a:t>112</a:t>
            </a:r>
            <a:r>
              <a:rPr lang="ko-KR" altLang="en-US" dirty="0"/>
              <a:t>신고건수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격자별</a:t>
            </a:r>
            <a:r>
              <a:rPr lang="ko-KR" altLang="en-US" dirty="0"/>
              <a:t> 가로등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격자별</a:t>
            </a:r>
            <a:r>
              <a:rPr lang="ko-KR" altLang="en-US" dirty="0"/>
              <a:t> 보안등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격자별</a:t>
            </a:r>
            <a:r>
              <a:rPr lang="ko-KR" altLang="en-US" dirty="0"/>
              <a:t>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격자별</a:t>
            </a:r>
            <a:r>
              <a:rPr lang="ko-KR" altLang="en-US" dirty="0"/>
              <a:t> 노후건물면적비율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격자별</a:t>
            </a:r>
            <a:r>
              <a:rPr lang="ko-KR" altLang="en-US" dirty="0"/>
              <a:t> 상가건물비율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E5611-9C9C-4918-BBD0-961599DC5464}"/>
              </a:ext>
            </a:extLst>
          </p:cNvPr>
          <p:cNvSpPr txBox="1"/>
          <p:nvPr/>
        </p:nvSpPr>
        <p:spPr>
          <a:xfrm>
            <a:off x="7222257" y="5539132"/>
            <a:ext cx="4554143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ko-KR"/>
            </a:defPPr>
            <a:lvl1pPr>
              <a:defRPr sz="1333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 altLang="ko-KR" dirty="0"/>
              <a:t>- Google API (</a:t>
            </a:r>
            <a:r>
              <a:rPr lang="ko-KR" altLang="en-US" dirty="0"/>
              <a:t>건물 도로명 주소 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QGIS mapping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D6FDA46E-FECA-4EAB-8B6E-620920A73B9D}"/>
              </a:ext>
            </a:extLst>
          </p:cNvPr>
          <p:cNvSpPr/>
          <p:nvPr/>
        </p:nvSpPr>
        <p:spPr>
          <a:xfrm>
            <a:off x="277793" y="924969"/>
            <a:ext cx="11914207" cy="6036866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9" name="Google Shape;89;gf82e27e916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400" y="967840"/>
            <a:ext cx="1398800" cy="142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f82e27e916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200" y="3560301"/>
            <a:ext cx="1624365" cy="136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f82e27e916_1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24" y="3433784"/>
            <a:ext cx="1731960" cy="161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f82e27e916_1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2575" y="3560317"/>
            <a:ext cx="1223700" cy="161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gf82e27e916_1_47"/>
          <p:cNvCxnSpPr/>
          <p:nvPr/>
        </p:nvCxnSpPr>
        <p:spPr>
          <a:xfrm rot="5400000">
            <a:off x="5540066" y="3099952"/>
            <a:ext cx="631468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gf82e27e916_1_47"/>
          <p:cNvCxnSpPr/>
          <p:nvPr/>
        </p:nvCxnSpPr>
        <p:spPr>
          <a:xfrm>
            <a:off x="5855800" y="2785888"/>
            <a:ext cx="4142000" cy="77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gf82e27e916_1_47"/>
          <p:cNvSpPr txBox="1"/>
          <p:nvPr/>
        </p:nvSpPr>
        <p:spPr>
          <a:xfrm>
            <a:off x="1221867" y="5102467"/>
            <a:ext cx="7620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133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</a:t>
            </a:r>
            <a:endParaRPr sz="2133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6" name="Google Shape;96;gf82e27e916_1_47"/>
          <p:cNvSpPr txBox="1"/>
          <p:nvPr/>
        </p:nvSpPr>
        <p:spPr>
          <a:xfrm>
            <a:off x="5218617" y="5102467"/>
            <a:ext cx="12744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133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교통사고</a:t>
            </a:r>
            <a:endParaRPr sz="2133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7" name="Google Shape;97;gf82e27e916_1_47"/>
          <p:cNvSpPr txBox="1"/>
          <p:nvPr/>
        </p:nvSpPr>
        <p:spPr>
          <a:xfrm>
            <a:off x="9491800" y="5102467"/>
            <a:ext cx="15240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133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기초질서</a:t>
            </a:r>
            <a:endParaRPr sz="2133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8" name="Google Shape;98;gf82e27e916_1_47"/>
          <p:cNvCxnSpPr/>
          <p:nvPr/>
        </p:nvCxnSpPr>
        <p:spPr>
          <a:xfrm flipH="1">
            <a:off x="1713800" y="2785888"/>
            <a:ext cx="4142000" cy="77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gf82e27e916_1_47"/>
          <p:cNvSpPr txBox="1"/>
          <p:nvPr/>
        </p:nvSpPr>
        <p:spPr>
          <a:xfrm>
            <a:off x="5514200" y="2284667"/>
            <a:ext cx="8576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133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치안</a:t>
            </a:r>
            <a:endParaRPr sz="2133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0" name="Google Shape;100;gf82e27e916_1_47"/>
          <p:cNvSpPr txBox="1"/>
          <p:nvPr/>
        </p:nvSpPr>
        <p:spPr>
          <a:xfrm>
            <a:off x="508424" y="5831344"/>
            <a:ext cx="295088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5대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위주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현황분석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1" name="Google Shape;101;gf82e27e916_1_47"/>
          <p:cNvSpPr txBox="1"/>
          <p:nvPr/>
        </p:nvSpPr>
        <p:spPr>
          <a:xfrm>
            <a:off x="8997186" y="5846733"/>
            <a:ext cx="2484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기준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2" name="Google Shape;102;gf82e27e916_1_47"/>
          <p:cNvSpPr txBox="1"/>
          <p:nvPr/>
        </p:nvSpPr>
        <p:spPr>
          <a:xfrm>
            <a:off x="4890233" y="5754400"/>
            <a:ext cx="193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Google Shape;82;p4">
            <a:extLst>
              <a:ext uri="{FF2B5EF4-FFF2-40B4-BE49-F238E27FC236}">
                <a16:creationId xmlns:a16="http://schemas.microsoft.com/office/drawing/2014/main" id="{51CFF9FB-2775-41FE-AD42-5B08DCEB48DA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개 도시 현황 분석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3164BE9F-CE16-46BA-90C8-859F52FEA3D0}"/>
              </a:ext>
            </a:extLst>
          </p:cNvPr>
          <p:cNvSpPr/>
          <p:nvPr/>
        </p:nvSpPr>
        <p:spPr>
          <a:xfrm>
            <a:off x="277793" y="924969"/>
            <a:ext cx="11914207" cy="6036866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609" y="2115085"/>
            <a:ext cx="5113833" cy="322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>
            <a:off x="4102615" y="2341920"/>
            <a:ext cx="1414827" cy="2994701"/>
          </a:xfrm>
          <a:prstGeom prst="rect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1093089" y="6038268"/>
            <a:ext cx="1000582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법질서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만족도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(2019년)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하위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25%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경찰서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관할구역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비교</a:t>
            </a:r>
            <a:endParaRPr sz="1867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pPr algn="ctr"/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(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중랑경찰서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혜화경찰서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금천경찰서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관악경찰서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구로경찰서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중부경찰서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수원서부경찰서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마산동부경찰서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광진경찰서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영등포경찰서</a:t>
            </a:r>
            <a:r>
              <a:rPr lang="en-US" sz="1333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)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167" y="1671678"/>
            <a:ext cx="3544003" cy="23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4901" y="1694033"/>
            <a:ext cx="2701065" cy="203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8153" y="3988867"/>
            <a:ext cx="2484035" cy="166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7050" y="3837067"/>
            <a:ext cx="2616767" cy="196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2;p4">
            <a:extLst>
              <a:ext uri="{FF2B5EF4-FFF2-40B4-BE49-F238E27FC236}">
                <a16:creationId xmlns:a16="http://schemas.microsoft.com/office/drawing/2014/main" id="{E8699814-D6AF-4BE6-BA2B-CD38EC95D322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개 도시 현황 분석 </a:t>
            </a:r>
          </a:p>
        </p:txBody>
      </p:sp>
      <p:sp>
        <p:nvSpPr>
          <p:cNvPr id="14" name="양쪽 모서리가 둥근 사각형 37">
            <a:extLst>
              <a:ext uri="{FF2B5EF4-FFF2-40B4-BE49-F238E27FC236}">
                <a16:creationId xmlns:a16="http://schemas.microsoft.com/office/drawing/2014/main" id="{1D479D18-2D04-45DA-8BA6-DC5CD586B688}"/>
              </a:ext>
            </a:extLst>
          </p:cNvPr>
          <p:cNvSpPr/>
          <p:nvPr/>
        </p:nvSpPr>
        <p:spPr>
          <a:xfrm>
            <a:off x="415601" y="1003702"/>
            <a:ext cx="5352566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 만족도</a:t>
            </a:r>
          </a:p>
        </p:txBody>
      </p:sp>
      <p:sp>
        <p:nvSpPr>
          <p:cNvPr id="15" name="양쪽 모서리가 둥근 사각형 37">
            <a:extLst>
              <a:ext uri="{FF2B5EF4-FFF2-40B4-BE49-F238E27FC236}">
                <a16:creationId xmlns:a16="http://schemas.microsoft.com/office/drawing/2014/main" id="{C87851E0-AF5F-4E31-954E-5091BBA163E4}"/>
              </a:ext>
            </a:extLst>
          </p:cNvPr>
          <p:cNvSpPr/>
          <p:nvPr/>
        </p:nvSpPr>
        <p:spPr>
          <a:xfrm>
            <a:off x="6298153" y="1017865"/>
            <a:ext cx="5680400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 만족도 하위 </a:t>
            </a:r>
            <a:r>
              <a:rPr lang="en-US" altLang="ko-KR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25 % </a:t>
            </a:r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1">
            <a:extLst>
              <a:ext uri="{FF2B5EF4-FFF2-40B4-BE49-F238E27FC236}">
                <a16:creationId xmlns:a16="http://schemas.microsoft.com/office/drawing/2014/main" id="{5B8360CA-2110-4414-B9DD-372DDF774367}"/>
              </a:ext>
            </a:extLst>
          </p:cNvPr>
          <p:cNvSpPr/>
          <p:nvPr/>
        </p:nvSpPr>
        <p:spPr>
          <a:xfrm>
            <a:off x="7284" y="785587"/>
            <a:ext cx="12184716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4" y="1678516"/>
            <a:ext cx="2911467" cy="200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1499" y="1730850"/>
            <a:ext cx="2355275" cy="1898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2821171" y="5762342"/>
            <a:ext cx="79816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endParaRPr sz="1867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791" y="3603599"/>
            <a:ext cx="1950677" cy="151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35" y="3676007"/>
            <a:ext cx="1984567" cy="137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1967" y="1678500"/>
            <a:ext cx="3071960" cy="20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05200" y="1678501"/>
            <a:ext cx="2443141" cy="20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9">
            <a:alphaModFix/>
          </a:blip>
          <a:srcRect t="12945" r="50514"/>
          <a:stretch/>
        </p:blipFill>
        <p:spPr>
          <a:xfrm>
            <a:off x="6967267" y="3632064"/>
            <a:ext cx="1984567" cy="1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24677" y="3468171"/>
            <a:ext cx="2204199" cy="178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811167" y="5456900"/>
            <a:ext cx="446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sz="2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6337673" y="5438104"/>
            <a:ext cx="5760240" cy="12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경남권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유흥업소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밀집도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낮음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수원시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유흥업소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밀집도와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연관없음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유흥업소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밀집지역에서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sz="2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낮음</a:t>
            </a:r>
            <a:endParaRPr sz="20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*(</a:t>
            </a:r>
            <a:r>
              <a:rPr lang="en-US" sz="11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유흥업소</a:t>
            </a:r>
            <a:r>
              <a:rPr 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1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밀집도</a:t>
            </a:r>
            <a:r>
              <a:rPr 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= </a:t>
            </a:r>
            <a:r>
              <a:rPr lang="en-US" sz="11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유흥업소</a:t>
            </a:r>
            <a:r>
              <a:rPr 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수 / </a:t>
            </a:r>
            <a:r>
              <a:rPr lang="en-US" sz="11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경찰서관할경계면적</a:t>
            </a:r>
            <a:r>
              <a:rPr 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415593" y="5298700"/>
            <a:ext cx="5486000" cy="139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수도권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영향력과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신고건수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반비례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경남권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영향력이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낮음에도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신고건수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적음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- 112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신고건수와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상관관계</a:t>
            </a:r>
            <a:r>
              <a:rPr 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적음</a:t>
            </a:r>
            <a:endParaRPr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영향력과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상관관계</a:t>
            </a:r>
            <a:r>
              <a:rPr 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적음</a:t>
            </a:r>
            <a:endParaRPr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buClr>
                <a:schemeClr val="dk1"/>
              </a:buClr>
            </a:pPr>
            <a:r>
              <a:rPr lang="en-US" sz="11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*(</a:t>
            </a:r>
            <a:r>
              <a:rPr lang="en-US" sz="11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</a:t>
            </a:r>
            <a:r>
              <a:rPr lang="en-US" sz="11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영향력</a:t>
            </a:r>
            <a:r>
              <a:rPr lang="en-US" sz="11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= </a:t>
            </a:r>
            <a:r>
              <a:rPr lang="en-US" sz="11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경찰관서</a:t>
            </a:r>
            <a:r>
              <a:rPr lang="en-US" sz="11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수 / </a:t>
            </a:r>
            <a:r>
              <a:rPr lang="en-US" sz="11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경찰서관할경계면적</a:t>
            </a:r>
            <a:r>
              <a:rPr lang="en-US" sz="11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32" name="Google Shape;132;p6"/>
          <p:cNvCxnSpPr>
            <a:cxnSpLocks/>
          </p:cNvCxnSpPr>
          <p:nvPr/>
        </p:nvCxnSpPr>
        <p:spPr>
          <a:xfrm>
            <a:off x="6100651" y="1268400"/>
            <a:ext cx="0" cy="538536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82;p4">
            <a:extLst>
              <a:ext uri="{FF2B5EF4-FFF2-40B4-BE49-F238E27FC236}">
                <a16:creationId xmlns:a16="http://schemas.microsoft.com/office/drawing/2014/main" id="{BBB02231-8065-40A5-A7CC-781C15BE7DAB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현황 분석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법질서</a:t>
            </a:r>
          </a:p>
        </p:txBody>
      </p:sp>
      <p:sp>
        <p:nvSpPr>
          <p:cNvPr id="24" name="양쪽 모서리가 둥근 사각형 37">
            <a:extLst>
              <a:ext uri="{FF2B5EF4-FFF2-40B4-BE49-F238E27FC236}">
                <a16:creationId xmlns:a16="http://schemas.microsoft.com/office/drawing/2014/main" id="{B0E3D7B5-D9AC-4AD3-924E-83F222209DAE}"/>
              </a:ext>
            </a:extLst>
          </p:cNvPr>
          <p:cNvSpPr/>
          <p:nvPr/>
        </p:nvSpPr>
        <p:spPr>
          <a:xfrm>
            <a:off x="104720" y="841123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경찰서 영향력 및 </a:t>
            </a:r>
            <a:r>
              <a:rPr lang="en-US" altLang="ko-KR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112 </a:t>
            </a:r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신고건수</a:t>
            </a:r>
          </a:p>
        </p:txBody>
      </p:sp>
      <p:sp>
        <p:nvSpPr>
          <p:cNvPr id="25" name="양쪽 모서리가 둥근 사각형 37">
            <a:extLst>
              <a:ext uri="{FF2B5EF4-FFF2-40B4-BE49-F238E27FC236}">
                <a16:creationId xmlns:a16="http://schemas.microsoft.com/office/drawing/2014/main" id="{F7CCCCF4-4B8A-4E45-A833-601CBB4734BA}"/>
              </a:ext>
            </a:extLst>
          </p:cNvPr>
          <p:cNvSpPr/>
          <p:nvPr/>
        </p:nvSpPr>
        <p:spPr>
          <a:xfrm>
            <a:off x="6198087" y="841123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유흥지역 밀집도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B540B865-5E36-4C99-9335-AD38C393CF9C}"/>
              </a:ext>
            </a:extLst>
          </p:cNvPr>
          <p:cNvSpPr/>
          <p:nvPr/>
        </p:nvSpPr>
        <p:spPr>
          <a:xfrm>
            <a:off x="7284" y="785587"/>
            <a:ext cx="12184716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Google Shape;82;p4">
            <a:extLst>
              <a:ext uri="{FF2B5EF4-FFF2-40B4-BE49-F238E27FC236}">
                <a16:creationId xmlns:a16="http://schemas.microsoft.com/office/drawing/2014/main" id="{F5D32B66-4A48-4D29-B759-1CA869375A0F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현황 분석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법질서</a:t>
            </a:r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7" y="1694134"/>
            <a:ext cx="2913891" cy="199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037" y="1694133"/>
            <a:ext cx="2353055" cy="19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4426" y="3545139"/>
            <a:ext cx="1950719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87" y="3686265"/>
            <a:ext cx="1987296" cy="137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4433" y="1694136"/>
            <a:ext cx="2913888" cy="199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55267" y="1694143"/>
            <a:ext cx="2353056" cy="19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7733" y="3683823"/>
            <a:ext cx="1987296" cy="13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6433" y="3610683"/>
            <a:ext cx="195072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6329186" y="5592867"/>
            <a:ext cx="5990400" cy="10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외국인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밀집지역에서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sz="2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낮음</a:t>
            </a:r>
            <a:endParaRPr sz="20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수원시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외국인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밀집지역에서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</a:t>
            </a:r>
            <a:r>
              <a:rPr lang="en-US" sz="2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낮음</a:t>
            </a:r>
            <a:endParaRPr sz="20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경남권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외국인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밀집도가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낮아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만족도와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연관</a:t>
            </a:r>
            <a:r>
              <a:rPr lang="en-US"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없음</a:t>
            </a:r>
            <a:endParaRPr sz="1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12372" y="5553908"/>
            <a:ext cx="54860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- 1인가구수와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법질서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만족도는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상관관계</a:t>
            </a:r>
            <a:r>
              <a:rPr 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적음</a:t>
            </a:r>
            <a:endParaRPr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23" name="Google Shape;132;p6">
            <a:extLst>
              <a:ext uri="{FF2B5EF4-FFF2-40B4-BE49-F238E27FC236}">
                <a16:creationId xmlns:a16="http://schemas.microsoft.com/office/drawing/2014/main" id="{B7AF0785-72AE-43C0-B1EF-386FFF64A96E}"/>
              </a:ext>
            </a:extLst>
          </p:cNvPr>
          <p:cNvCxnSpPr>
            <a:cxnSpLocks/>
          </p:cNvCxnSpPr>
          <p:nvPr/>
        </p:nvCxnSpPr>
        <p:spPr>
          <a:xfrm>
            <a:off x="6100651" y="1268400"/>
            <a:ext cx="0" cy="527129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양쪽 모서리가 둥근 사각형 37">
            <a:extLst>
              <a:ext uri="{FF2B5EF4-FFF2-40B4-BE49-F238E27FC236}">
                <a16:creationId xmlns:a16="http://schemas.microsoft.com/office/drawing/2014/main" id="{12376C1A-EEF7-428C-A2D0-B42D5DBB465A}"/>
              </a:ext>
            </a:extLst>
          </p:cNvPr>
          <p:cNvSpPr/>
          <p:nvPr/>
        </p:nvSpPr>
        <p:spPr>
          <a:xfrm>
            <a:off x="104720" y="841123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 가구수 현황</a:t>
            </a:r>
          </a:p>
        </p:txBody>
      </p:sp>
      <p:sp>
        <p:nvSpPr>
          <p:cNvPr id="25" name="양쪽 모서리가 둥근 사각형 37">
            <a:extLst>
              <a:ext uri="{FF2B5EF4-FFF2-40B4-BE49-F238E27FC236}">
                <a16:creationId xmlns:a16="http://schemas.microsoft.com/office/drawing/2014/main" id="{0A2DC1FF-338C-4E72-B53C-3BE10319B1F6}"/>
              </a:ext>
            </a:extLst>
          </p:cNvPr>
          <p:cNvSpPr/>
          <p:nvPr/>
        </p:nvSpPr>
        <p:spPr>
          <a:xfrm>
            <a:off x="6198087" y="841123"/>
            <a:ext cx="5898495" cy="438604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외국인 밀집지역 현황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9C020402-69DB-4E28-8E39-8E577C3F3D1B}"/>
              </a:ext>
            </a:extLst>
          </p:cNvPr>
          <p:cNvSpPr/>
          <p:nvPr/>
        </p:nvSpPr>
        <p:spPr>
          <a:xfrm>
            <a:off x="285890" y="785587"/>
            <a:ext cx="11906110" cy="6176248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 l="2643" r="63427" b="29947"/>
          <a:stretch/>
        </p:blipFill>
        <p:spPr>
          <a:xfrm>
            <a:off x="379840" y="1238449"/>
            <a:ext cx="4351339" cy="1039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9"/>
          <p:cNvGrpSpPr/>
          <p:nvPr/>
        </p:nvGrpSpPr>
        <p:grpSpPr>
          <a:xfrm>
            <a:off x="285890" y="3145903"/>
            <a:ext cx="4445101" cy="1061351"/>
            <a:chOff x="282802" y="2880562"/>
            <a:chExt cx="4225917" cy="1009017"/>
          </a:xfrm>
        </p:grpSpPr>
        <p:pic>
          <p:nvPicPr>
            <p:cNvPr id="159" name="Google Shape;159;p9"/>
            <p:cNvPicPr preferRelativeResize="0"/>
            <p:nvPr/>
          </p:nvPicPr>
          <p:blipFill rotWithShape="1">
            <a:blip r:embed="rId4">
              <a:alphaModFix/>
            </a:blip>
            <a:srcRect l="1456" r="94599" b="47226"/>
            <a:stretch/>
          </p:blipFill>
          <p:spPr>
            <a:xfrm>
              <a:off x="282802" y="2881606"/>
              <a:ext cx="480768" cy="732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9"/>
            <p:cNvPicPr preferRelativeResize="0"/>
            <p:nvPr/>
          </p:nvPicPr>
          <p:blipFill rotWithShape="1">
            <a:blip r:embed="rId3">
              <a:alphaModFix/>
            </a:blip>
            <a:srcRect l="37310" r="31971" b="28448"/>
            <a:stretch/>
          </p:blipFill>
          <p:spPr>
            <a:xfrm>
              <a:off x="763570" y="2880562"/>
              <a:ext cx="3745149" cy="10090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9"/>
          <p:cNvGrpSpPr/>
          <p:nvPr/>
        </p:nvGrpSpPr>
        <p:grpSpPr>
          <a:xfrm>
            <a:off x="285891" y="5296208"/>
            <a:ext cx="4648216" cy="1001593"/>
            <a:chOff x="242739" y="4956684"/>
            <a:chExt cx="4419016" cy="952206"/>
          </a:xfrm>
        </p:grpSpPr>
        <p:pic>
          <p:nvPicPr>
            <p:cNvPr id="162" name="Google Shape;162;p9"/>
            <p:cNvPicPr preferRelativeResize="0"/>
            <p:nvPr/>
          </p:nvPicPr>
          <p:blipFill rotWithShape="1">
            <a:blip r:embed="rId4">
              <a:alphaModFix/>
            </a:blip>
            <a:srcRect l="1456" r="94599" b="47226"/>
            <a:stretch/>
          </p:blipFill>
          <p:spPr>
            <a:xfrm>
              <a:off x="242739" y="4996899"/>
              <a:ext cx="480768" cy="732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9"/>
            <p:cNvPicPr preferRelativeResize="0"/>
            <p:nvPr/>
          </p:nvPicPr>
          <p:blipFill rotWithShape="1">
            <a:blip r:embed="rId3">
              <a:alphaModFix/>
            </a:blip>
            <a:srcRect l="68026" b="32478"/>
            <a:stretch/>
          </p:blipFill>
          <p:spPr>
            <a:xfrm>
              <a:off x="763570" y="4956684"/>
              <a:ext cx="3898185" cy="9522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9"/>
          <p:cNvSpPr txBox="1"/>
          <p:nvPr/>
        </p:nvSpPr>
        <p:spPr>
          <a:xfrm>
            <a:off x="379840" y="6405286"/>
            <a:ext cx="423960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ko-KR"/>
            </a:defPPr>
            <a:lvl1pPr>
              <a:defRPr sz="1333" i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>
                <a:sym typeface="Arial"/>
              </a:rPr>
              <a:t>*음주운전 지수</a:t>
            </a:r>
            <a:r>
              <a:rPr lang="en-US" dirty="0">
                <a:sym typeface="Arial"/>
              </a:rPr>
              <a:t> </a:t>
            </a:r>
            <a:r>
              <a:rPr lang="en-US">
                <a:sym typeface="Arial"/>
              </a:rPr>
              <a:t>: 음주운전 사고</a:t>
            </a:r>
            <a:r>
              <a:rPr lang="en-US" dirty="0">
                <a:sym typeface="Arial"/>
              </a:rPr>
              <a:t> 수 </a:t>
            </a:r>
            <a:r>
              <a:rPr lang="en-US">
                <a:sym typeface="Arial"/>
              </a:rPr>
              <a:t>/ 자동차 등록 대수</a:t>
            </a:r>
            <a:r>
              <a:rPr lang="en-US" dirty="0">
                <a:sym typeface="Arial"/>
              </a:rPr>
              <a:t>  </a:t>
            </a:r>
            <a:endParaRPr dirty="0"/>
          </a:p>
        </p:txBody>
      </p:sp>
      <p:sp>
        <p:nvSpPr>
          <p:cNvPr id="165" name="Google Shape;165;p9"/>
          <p:cNvSpPr txBox="1"/>
          <p:nvPr/>
        </p:nvSpPr>
        <p:spPr>
          <a:xfrm>
            <a:off x="285901" y="2244241"/>
            <a:ext cx="393960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333" i="1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*</a:t>
            </a:r>
            <a:r>
              <a:rPr lang="en-US" sz="1333" i="1" dirty="0" err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교통범죄</a:t>
            </a:r>
            <a:r>
              <a:rPr lang="en-US" sz="1333" i="1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333" i="1" dirty="0" err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지수</a:t>
            </a:r>
            <a:r>
              <a:rPr lang="en-US" sz="1333" i="1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: </a:t>
            </a:r>
            <a:r>
              <a:rPr lang="en-US" sz="1333" i="1" dirty="0" err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교통사고</a:t>
            </a:r>
            <a:r>
              <a:rPr lang="en-US" sz="1333" i="1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수 / </a:t>
            </a:r>
            <a:r>
              <a:rPr lang="en-US" sz="1333" i="1" dirty="0" err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자동차</a:t>
            </a:r>
            <a:r>
              <a:rPr lang="en-US" sz="1333" i="1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333" i="1" dirty="0" err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등록</a:t>
            </a:r>
            <a:r>
              <a:rPr lang="en-US" sz="1333" i="1" dirty="0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333" i="1" dirty="0" err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대수</a:t>
            </a:r>
            <a:endParaRPr sz="1333" i="1" dirty="0">
              <a:solidFill>
                <a:schemeClr val="bg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449440" y="4324753"/>
            <a:ext cx="410040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ko-KR"/>
            </a:defPPr>
            <a:lvl1pPr>
              <a:defRPr sz="1333" i="1">
                <a:solidFill>
                  <a:schemeClr val="bg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>
                <a:sym typeface="Arial"/>
              </a:rPr>
              <a:t>*교통사고 지수</a:t>
            </a:r>
            <a:r>
              <a:rPr lang="en-US" dirty="0">
                <a:sym typeface="Arial"/>
              </a:rPr>
              <a:t> </a:t>
            </a:r>
            <a:r>
              <a:rPr lang="en-US">
                <a:sym typeface="Arial"/>
              </a:rPr>
              <a:t>: 교통범죄</a:t>
            </a:r>
            <a:r>
              <a:rPr lang="en-US" dirty="0">
                <a:sym typeface="Arial"/>
              </a:rPr>
              <a:t> 수 </a:t>
            </a:r>
            <a:r>
              <a:rPr lang="en-US">
                <a:sym typeface="Arial"/>
              </a:rPr>
              <a:t>/ 자동차 등록 대수</a:t>
            </a:r>
            <a:r>
              <a:rPr lang="en-US" dirty="0">
                <a:sym typeface="Arial"/>
              </a:rPr>
              <a:t>  </a:t>
            </a:r>
            <a:endParaRPr dirty="0"/>
          </a:p>
        </p:txBody>
      </p:sp>
      <p:sp>
        <p:nvSpPr>
          <p:cNvPr id="167" name="Google Shape;167;p9"/>
          <p:cNvSpPr txBox="1"/>
          <p:nvPr/>
        </p:nvSpPr>
        <p:spPr>
          <a:xfrm>
            <a:off x="1519087" y="753445"/>
            <a:ext cx="20864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867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교통범죄</a:t>
            </a:r>
            <a:r>
              <a:rPr lang="en-US" sz="1867" dirty="0">
                <a:solidFill>
                  <a:srgbClr val="000000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지수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1423836" y="2792421"/>
            <a:ext cx="20864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867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교통사고</a:t>
            </a:r>
            <a:r>
              <a:rPr lang="en-US" sz="1867" dirty="0">
                <a:solidFill>
                  <a:srgbClr val="000000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지수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519087" y="4828494"/>
            <a:ext cx="2086400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867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음주운전</a:t>
            </a:r>
            <a:r>
              <a:rPr lang="en-US" sz="1867" dirty="0">
                <a:solidFill>
                  <a:srgbClr val="000000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지수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5543900" y="3146023"/>
            <a:ext cx="6100800" cy="153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3600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수원시</a:t>
            </a:r>
            <a:r>
              <a:rPr lang="en-US" sz="3600" dirty="0">
                <a:solidFill>
                  <a:srgbClr val="000000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교통관련</a:t>
            </a:r>
            <a:r>
              <a:rPr lang="en-US" sz="3600" dirty="0">
                <a:solidFill>
                  <a:srgbClr val="000000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ea"/>
                <a:ea typeface="+mj-ea"/>
                <a:sym typeface="Arial"/>
              </a:rPr>
              <a:t>치안</a:t>
            </a:r>
            <a:r>
              <a:rPr lang="en-US" sz="3600" dirty="0">
                <a:solidFill>
                  <a:srgbClr val="000000"/>
                </a:solidFill>
                <a:latin typeface="+mj-ea"/>
                <a:ea typeface="+mj-ea"/>
                <a:sym typeface="Arial"/>
              </a:rPr>
              <a:t> </a:t>
            </a:r>
            <a:endParaRPr sz="3600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endParaRPr lang="en-US" sz="1867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교통범죄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/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교통사고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/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음주운전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지수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모두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</a:t>
            </a:r>
            <a:endParaRPr sz="1867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  <a:p>
            <a:pPr algn="ctr"/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4개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도시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중 </a:t>
            </a:r>
            <a:r>
              <a:rPr lang="en-US" sz="1867" dirty="0" err="1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상위권</a:t>
            </a:r>
            <a:r>
              <a:rPr lang="en-US" sz="1867" dirty="0">
                <a:solidFill>
                  <a:srgbClr val="00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Arial"/>
              </a:rPr>
              <a:t>  </a:t>
            </a:r>
            <a:endParaRPr sz="1867" dirty="0">
              <a:solidFill>
                <a:srgbClr val="00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sym typeface="Arial"/>
            </a:endParaRPr>
          </a:p>
        </p:txBody>
      </p:sp>
      <p:sp>
        <p:nvSpPr>
          <p:cNvPr id="20" name="Google Shape;82;p4">
            <a:extLst>
              <a:ext uri="{FF2B5EF4-FFF2-40B4-BE49-F238E27FC236}">
                <a16:creationId xmlns:a16="http://schemas.microsoft.com/office/drawing/2014/main" id="{FD585C29-9FC2-466F-9993-71A711EBB012}"/>
              </a:ext>
            </a:extLst>
          </p:cNvPr>
          <p:cNvSpPr txBox="1">
            <a:spLocks/>
          </p:cNvSpPr>
          <p:nvPr/>
        </p:nvSpPr>
        <p:spPr>
          <a:xfrm>
            <a:off x="415600" y="8540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 lnSpcReduction="20000"/>
          </a:bodyPr>
          <a:lstStyle>
            <a:lvl1pPr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>
                <a:schemeClr val="dk1"/>
              </a:buClr>
              <a:buSzPct val="111111"/>
            </a:pPr>
            <a:r>
              <a:rPr lang="ko-KR" altLang="en-US" dirty="0">
                <a:latin typeface="+mj-ea"/>
                <a:ea typeface="+mj-ea"/>
              </a:rPr>
              <a:t>현황 분석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교통사고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OTF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1096</Words>
  <Application>Microsoft Office PowerPoint</Application>
  <PresentationFormat>와이드스크린</PresentationFormat>
  <Paragraphs>242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HY중고딕</vt:lpstr>
      <vt:lpstr>나눔바른고딕OTF</vt:lpstr>
      <vt:lpstr>나눔스퀘어OTF</vt:lpstr>
      <vt:lpstr>나눔스퀘어OTF ExtraBold</vt:lpstr>
      <vt:lpstr>맑은 고딕</vt:lpstr>
      <vt:lpstr>Arial</vt:lpstr>
      <vt:lpstr>Office 테마</vt:lpstr>
      <vt:lpstr>군집분석을 활용한  지역별 맞춤형 치안 개선방안 제시 </vt:lpstr>
      <vt:lpstr>PowerPoint 프레젠테이션</vt:lpstr>
      <vt:lpstr>추진배경</vt:lpstr>
      <vt:lpstr>데이터 수집 및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수우파</dc:title>
  <dc:creator>최 우진</dc:creator>
  <cp:lastModifiedBy>최 우진</cp:lastModifiedBy>
  <cp:revision>212</cp:revision>
  <dcterms:created xsi:type="dcterms:W3CDTF">2021-10-29T07:21:01Z</dcterms:created>
  <dcterms:modified xsi:type="dcterms:W3CDTF">2021-10-29T08:45:51Z</dcterms:modified>
</cp:coreProperties>
</file>